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57" r:id="rId12"/>
    <p:sldId id="268" r:id="rId13"/>
    <p:sldId id="269" r:id="rId14"/>
    <p:sldId id="270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7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80529130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45863974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00723989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69451361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31726119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62057562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80835929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19767863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70431409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73596028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95592645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D726-A95B-4AEC-B507-4847C0AD3324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86D6-29A9-4BE6-8CEC-21BE1F865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48691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36.png" /><Relationship Id="rId8" Type="http://schemas.openxmlformats.org/officeDocument/2006/relationships/image" Target="../media/image37.png" /><Relationship Id="rId9" Type="http://schemas.openxmlformats.org/officeDocument/2006/relationships/image" Target="../media/image3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3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3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3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39.png" /><Relationship Id="rId8" Type="http://schemas.openxmlformats.org/officeDocument/2006/relationships/image" Target="../media/image40.png" /><Relationship Id="rId9" Type="http://schemas.openxmlformats.org/officeDocument/2006/relationships/image" Target="../media/image4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42.jpeg" /><Relationship Id="rId8" Type="http://schemas.openxmlformats.org/officeDocument/2006/relationships/image" Target="../media/image43.jpeg" /><Relationship Id="rId9" Type="http://schemas.openxmlformats.org/officeDocument/2006/relationships/image" Target="../media/image4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45.jpeg" /><Relationship Id="rId8" Type="http://schemas.openxmlformats.org/officeDocument/2006/relationships/image" Target="../media/image46.jpeg" /><Relationship Id="rId9" Type="http://schemas.openxmlformats.org/officeDocument/2006/relationships/image" Target="../media/image4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48.png" /><Relationship Id="rId8" Type="http://schemas.openxmlformats.org/officeDocument/2006/relationships/image" Target="../media/image49.png" /><Relationship Id="rId9" Type="http://schemas.openxmlformats.org/officeDocument/2006/relationships/image" Target="../media/image5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51.png" /><Relationship Id="rId8" Type="http://schemas.openxmlformats.org/officeDocument/2006/relationships/image" Target="../media/image52.png" /><Relationship Id="rId9" Type="http://schemas.openxmlformats.org/officeDocument/2006/relationships/image" Target="../media/image5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54.png" /><Relationship Id="rId8" Type="http://schemas.openxmlformats.org/officeDocument/2006/relationships/image" Target="../media/image55.png" /><Relationship Id="rId9" Type="http://schemas.openxmlformats.org/officeDocument/2006/relationships/image" Target="../media/image5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0.pn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54.png" /><Relationship Id="rId8" Type="http://schemas.openxmlformats.org/officeDocument/2006/relationships/image" Target="../media/image55.png" /><Relationship Id="rId9" Type="http://schemas.openxmlformats.org/officeDocument/2006/relationships/image" Target="../media/image5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57.png" /><Relationship Id="rId8" Type="http://schemas.openxmlformats.org/officeDocument/2006/relationships/image" Target="../media/image58.png" /><Relationship Id="rId9" Type="http://schemas.openxmlformats.org/officeDocument/2006/relationships/image" Target="../media/image5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0.png" /><Relationship Id="rId8" Type="http://schemas.openxmlformats.org/officeDocument/2006/relationships/image" Target="../media/image61.png" /><Relationship Id="rId9" Type="http://schemas.openxmlformats.org/officeDocument/2006/relationships/image" Target="../media/image6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3.png" /><Relationship Id="rId8" Type="http://schemas.openxmlformats.org/officeDocument/2006/relationships/image" Target="../media/image64.png" /><Relationship Id="rId9" Type="http://schemas.openxmlformats.org/officeDocument/2006/relationships/image" Target="../media/image6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6.png" /><Relationship Id="rId8" Type="http://schemas.openxmlformats.org/officeDocument/2006/relationships/image" Target="../media/image67.png" /><Relationship Id="rId9" Type="http://schemas.openxmlformats.org/officeDocument/2006/relationships/image" Target="../media/image6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11.png" /><Relationship Id="rId8" Type="http://schemas.openxmlformats.org/officeDocument/2006/relationships/image" Target="../media/image1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13.png" /><Relationship Id="rId8" Type="http://schemas.openxmlformats.org/officeDocument/2006/relationships/image" Target="../media/image1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8.png" /><Relationship Id="rId11" Type="http://schemas.microsoft.com/office/2007/relationships/hdphoto" Target="../media/image19.wdp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15.png" /><Relationship Id="rId8" Type="http://schemas.openxmlformats.org/officeDocument/2006/relationships/image" Target="../media/image16.png" /><Relationship Id="rId9" Type="http://schemas.microsoft.com/office/2007/relationships/hdphoto" Target="../media/image17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23.wdp" /><Relationship Id="rId11" Type="http://schemas.openxmlformats.org/officeDocument/2006/relationships/image" Target="../media/image24.png" /><Relationship Id="rId12" Type="http://schemas.microsoft.com/office/2007/relationships/hdphoto" Target="../media/image25.wdp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20.png" /><Relationship Id="rId8" Type="http://schemas.microsoft.com/office/2007/relationships/hdphoto" Target="../media/image21.wdp" /><Relationship Id="rId9" Type="http://schemas.openxmlformats.org/officeDocument/2006/relationships/image" Target="../media/image2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9.pn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2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30.png" /><Relationship Id="rId8" Type="http://schemas.openxmlformats.org/officeDocument/2006/relationships/image" Target="../media/image31.png" /><Relationship Id="rId9" Type="http://schemas.openxmlformats.org/officeDocument/2006/relationships/image" Target="../media/image3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33.png" /><Relationship Id="rId8" Type="http://schemas.openxmlformats.org/officeDocument/2006/relationships/image" Target="../media/image34.png" /><Relationship Id="rId9" Type="http://schemas.openxmlformats.org/officeDocument/2006/relationships/image" Target="../media/image3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68" y="1526927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smtClean="0">
                <a:solidFill>
                  <a:schemeClr val="bg1"/>
                </a:solidFill>
              </a:rPr>
              <a:t>День знаний – шаг в будущее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636912"/>
            <a:ext cx="4384576" cy="3528392"/>
          </a:xfrm>
        </p:spPr>
        <p:txBody>
          <a:bodyPr>
            <a:normAutofit/>
          </a:bodyPr>
          <a:lstStyle/>
          <a:p>
            <a:pPr algn="r"/>
            <a:r>
              <a:rPr lang="ru-RU" sz="2000" b="1" i="1" smtClean="0">
                <a:solidFill>
                  <a:schemeClr val="bg1"/>
                </a:solidFill>
              </a:rPr>
              <a:t>Наше дело — учиться и учиться, стараться накоплять возможно больше знаний, потому что серьезные общественные течения там, где знания, и счастье будущего человечества только в знании. </a:t>
            </a:r>
          </a:p>
          <a:p>
            <a:pPr algn="r"/>
            <a:r>
              <a:rPr lang="ru-RU" sz="600" b="1" i="1" smtClean="0">
                <a:solidFill>
                  <a:schemeClr val="bg1"/>
                </a:solidFill>
              </a:rPr>
              <a:t> </a:t>
            </a:r>
            <a:endParaRPr lang="ru-RU" sz="1050" b="1" i="1">
              <a:solidFill>
                <a:schemeClr val="bg1"/>
              </a:solidFill>
            </a:endParaRPr>
          </a:p>
          <a:p>
            <a:pPr algn="r"/>
            <a:r>
              <a:rPr lang="ru-RU" sz="2000" b="1" i="1" smtClean="0">
                <a:solidFill>
                  <a:schemeClr val="bg1"/>
                </a:solidFill>
              </a:rPr>
              <a:t>А.П. Чехов</a:t>
            </a:r>
            <a:endParaRPr lang="ru-RU" sz="2000" b="1" i="1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/>
          <a:stretch>
            <a:fillRect/>
          </a:stretch>
        </p:blipFill>
        <p:spPr bwMode="auto">
          <a:xfrm flipH="1">
            <a:off x="169540" y="2690629"/>
            <a:ext cx="2878460" cy="246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48060235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63888" y="2060848"/>
            <a:ext cx="4086200" cy="2542276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В 2014 году в одной из московских школ при содействии фонда «Вера» была проведена акция «Дети вместо цветов», согласно которой в День знаний ученики и их родители не покупают дорогие букеты учителям, а жертвуют посильную для себя сумму на помощь тяжелобольным детям или сиротам. Ежегодно к этой акции присоединяются новые учебные заведения России.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3265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r="8832"/>
          <a:stretch>
            <a:fillRect/>
          </a:stretch>
        </p:blipFill>
        <p:spPr bwMode="auto">
          <a:xfrm>
            <a:off x="107504" y="2206787"/>
            <a:ext cx="3456384" cy="22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806" y="4617031"/>
            <a:ext cx="4248674" cy="21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74916360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79594" y="1268760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Дмитриевич</a:t>
            </a:r>
            <a:r>
              <a:rPr lang="ru-RU" sz="1600" b="1" smtClean="0"/>
              <a:t>. Собрание </a:t>
            </a:r>
            <a:r>
              <a:rPr lang="ru-RU" sz="1600" b="1"/>
              <a:t>сочинений в 7 томах. Том 1. 1846-1856 / Ушинский Константин </a:t>
            </a:r>
            <a:r>
              <a:rPr lang="ru-RU" sz="1600" b="1" smtClean="0"/>
              <a:t>Дмитриевич; сост., 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739 с</a:t>
            </a:r>
            <a:r>
              <a:rPr lang="ru-RU" sz="1600" b="1" smtClean="0"/>
              <a:t>.: </a:t>
            </a:r>
            <a:r>
              <a:rPr lang="ru-RU" sz="1600" b="1" err="1"/>
              <a:t>портр</a:t>
            </a:r>
            <a:r>
              <a:rPr lang="ru-RU" sz="1600" b="1" smtClean="0"/>
              <a:t>., фотогр</a:t>
            </a:r>
            <a:r>
              <a:rPr lang="ru-RU" sz="1600" b="1"/>
              <a:t>. + примеч</a:t>
            </a:r>
            <a:r>
              <a:rPr lang="ru-RU" sz="1600" b="1" smtClean="0"/>
              <a:t>., прилож., указ. имен</a:t>
            </a:r>
            <a:r>
              <a:rPr lang="ru-RU" sz="1600" b="1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79594" y="3212976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томах. Том 2. 1857-1861 / Ушинский Константин </a:t>
            </a:r>
            <a:r>
              <a:rPr lang="ru-RU" sz="1600" b="1" smtClean="0"/>
              <a:t>Дмитриевич; сост., 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655 с</a:t>
            </a:r>
            <a:r>
              <a:rPr lang="ru-RU" sz="1600" b="1" smtClean="0"/>
              <a:t>.: </a:t>
            </a:r>
            <a:r>
              <a:rPr lang="ru-RU" sz="1600" b="1" err="1"/>
              <a:t>портр. + примеч</a:t>
            </a:r>
            <a:r>
              <a:rPr lang="ru-RU" sz="1600" b="1" smtClean="0"/>
              <a:t>., прилож., указ. имен</a:t>
            </a:r>
            <a:r>
              <a:rPr lang="ru-RU" sz="1600" b="1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9594" y="5229200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томах. Том 3. 1862-1870 / Ушинский Константин </a:t>
            </a:r>
            <a:r>
              <a:rPr lang="ru-RU" sz="1600" b="1" smtClean="0"/>
              <a:t>Дмитриевич; сост., 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691 с</a:t>
            </a:r>
            <a:r>
              <a:rPr lang="ru-RU" sz="1600" b="1" smtClean="0"/>
              <a:t>.: </a:t>
            </a:r>
            <a:r>
              <a:rPr lang="ru-RU" sz="1600" b="1" err="1"/>
              <a:t>портр. + примеч</a:t>
            </a:r>
            <a:r>
              <a:rPr lang="ru-RU" sz="1600" b="1" smtClean="0"/>
              <a:t>., прилож., указ. имен</a:t>
            </a:r>
            <a:r>
              <a:rPr lang="ru-RU" sz="1600" b="1"/>
              <a:t>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539552" y="980728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539552" y="2924944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539552" y="4941168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</p:spTree>
    <p:extLst>
      <p:ext uri="{BB962C8B-B14F-4D97-AF65-F5344CB8AC3E}">
        <p14:creationId val="196028874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51602" y="1253785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томах. Том 4. Детский мир и Хрестоматия / Ушинский Константин </a:t>
            </a:r>
            <a:r>
              <a:rPr lang="ru-RU" sz="1600" b="1" smtClean="0"/>
              <a:t>Дмитриевич; сост., 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679 с</a:t>
            </a:r>
            <a:r>
              <a:rPr lang="ru-RU" sz="1600" b="1" smtClean="0"/>
              <a:t>.: </a:t>
            </a:r>
            <a:r>
              <a:rPr lang="ru-RU" sz="1600" b="1"/>
              <a:t>ил.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1602" y="3147022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томах. Том 5. Детский </a:t>
            </a:r>
            <a:r>
              <a:rPr lang="ru-RU" sz="1600" b="1" smtClean="0"/>
              <a:t>мир и </a:t>
            </a:r>
            <a:r>
              <a:rPr lang="ru-RU" sz="1600" b="1"/>
              <a:t>Хрестоматия / Ушинский Константин </a:t>
            </a:r>
            <a:r>
              <a:rPr lang="ru-RU" sz="1600" b="1" smtClean="0"/>
              <a:t>Дмитриевич; </a:t>
            </a:r>
            <a:r>
              <a:rPr lang="ru-RU" sz="1600" b="1"/>
              <a:t>сост</a:t>
            </a:r>
            <a:r>
              <a:rPr lang="ru-RU" sz="1600" b="1" smtClean="0"/>
              <a:t>., 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591 с</a:t>
            </a:r>
            <a:r>
              <a:rPr lang="ru-RU" sz="1600" b="1" smtClean="0"/>
              <a:t>.: </a:t>
            </a:r>
            <a:r>
              <a:rPr lang="ru-RU" sz="1600" b="1"/>
              <a:t>ил. + прилож</a:t>
            </a:r>
            <a:r>
              <a:rPr lang="ru-RU" sz="1600" b="1" smtClean="0"/>
              <a:t>., примеч., указ. имен</a:t>
            </a:r>
            <a:r>
              <a:rPr lang="ru-RU" sz="1600" b="1"/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51602" y="5214225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</a:t>
            </a:r>
            <a:r>
              <a:rPr lang="ru-RU" sz="1600" b="1" smtClean="0"/>
              <a:t>томах: </a:t>
            </a:r>
            <a:r>
              <a:rPr lang="ru-RU" sz="1600" b="1"/>
              <a:t>книга для учащихся. Том 6. Родное слово / Ушинский Константин </a:t>
            </a:r>
            <a:r>
              <a:rPr lang="ru-RU" sz="1600" b="1" smtClean="0"/>
              <a:t>Дмитриевич; </a:t>
            </a:r>
            <a:r>
              <a:rPr lang="ru-RU" sz="1600" b="1"/>
              <a:t>сост</a:t>
            </a:r>
            <a:r>
              <a:rPr lang="ru-RU" sz="1600" b="1" smtClean="0"/>
              <a:t>.,</a:t>
            </a:r>
            <a:r>
              <a:rPr lang="ru-RU" sz="1600" b="1"/>
              <a:t> </a:t>
            </a:r>
            <a:r>
              <a:rPr lang="ru-RU" sz="1600" b="1" smtClean="0"/>
              <a:t>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447 с</a:t>
            </a:r>
            <a:r>
              <a:rPr lang="ru-RU" sz="1600" b="1" smtClean="0"/>
              <a:t>.: </a:t>
            </a:r>
            <a:r>
              <a:rPr lang="ru-RU" sz="1600" b="1"/>
              <a:t>ил. + прилож.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611560" y="980728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611560" y="2948679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611560" y="4941168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41999487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283735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томах. Том 4. Детский мир и Хрестоматия / Ушинский Константин </a:t>
            </a:r>
            <a:r>
              <a:rPr lang="ru-RU" sz="1600" b="1" smtClean="0"/>
              <a:t>Дмитриевич; сост., 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679 с</a:t>
            </a:r>
            <a:r>
              <a:rPr lang="ru-RU" sz="1600" b="1" smtClean="0"/>
              <a:t>.: </a:t>
            </a:r>
            <a:r>
              <a:rPr lang="ru-RU" sz="1600" b="1"/>
              <a:t>ил.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176972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томах. Том 5. Детский </a:t>
            </a:r>
            <a:r>
              <a:rPr lang="ru-RU" sz="1600" b="1" smtClean="0"/>
              <a:t>мир и </a:t>
            </a:r>
            <a:r>
              <a:rPr lang="ru-RU" sz="1600" b="1"/>
              <a:t>Хрестоматия / Ушинский Константин </a:t>
            </a:r>
            <a:r>
              <a:rPr lang="ru-RU" sz="1600" b="1" smtClean="0"/>
              <a:t>Дмитриевич; </a:t>
            </a:r>
            <a:r>
              <a:rPr lang="ru-RU" sz="1600" b="1"/>
              <a:t>сост</a:t>
            </a:r>
            <a:r>
              <a:rPr lang="ru-RU" sz="1600" b="1" smtClean="0"/>
              <a:t>., 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591 с</a:t>
            </a:r>
            <a:r>
              <a:rPr lang="ru-RU" sz="1600" b="1" smtClean="0"/>
              <a:t>.: </a:t>
            </a:r>
            <a:r>
              <a:rPr lang="ru-RU" sz="1600" b="1"/>
              <a:t>ил. + прилож</a:t>
            </a:r>
            <a:r>
              <a:rPr lang="ru-RU" sz="1600" b="1" smtClean="0"/>
              <a:t>., примеч., указ. имен</a:t>
            </a:r>
            <a:r>
              <a:rPr lang="ru-RU" sz="1600" b="1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244175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</a:t>
            </a:r>
            <a:r>
              <a:rPr lang="ru-RU" sz="1600" b="1" smtClean="0"/>
              <a:t>томах: </a:t>
            </a:r>
            <a:r>
              <a:rPr lang="ru-RU" sz="1600" b="1"/>
              <a:t>книга для учащихся. Том 6. Родное слово / Ушинский Константин </a:t>
            </a:r>
            <a:r>
              <a:rPr lang="ru-RU" sz="1600" b="1" smtClean="0"/>
              <a:t>Дмитриевич; </a:t>
            </a:r>
            <a:r>
              <a:rPr lang="ru-RU" sz="1600" b="1"/>
              <a:t>сост</a:t>
            </a:r>
            <a:r>
              <a:rPr lang="ru-RU" sz="1600" b="1" smtClean="0"/>
              <a:t>.,</a:t>
            </a:r>
            <a:r>
              <a:rPr lang="ru-RU" sz="1600" b="1"/>
              <a:t> </a:t>
            </a:r>
            <a:r>
              <a:rPr lang="ru-RU" sz="1600" b="1" smtClean="0"/>
              <a:t>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447 с</a:t>
            </a:r>
            <a:r>
              <a:rPr lang="ru-RU" sz="1600" b="1" smtClean="0"/>
              <a:t>.: </a:t>
            </a:r>
            <a:r>
              <a:rPr lang="ru-RU" sz="1600" b="1"/>
              <a:t>ил. + прилож.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595654" y="1010678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595654" y="2978629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595654" y="4971118"/>
            <a:ext cx="124004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67157543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211727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Ушинский, Константин </a:t>
            </a:r>
            <a:r>
              <a:rPr lang="ru-RU" sz="1600" b="1" smtClean="0"/>
              <a:t>Дмитриевич. Собрание </a:t>
            </a:r>
            <a:r>
              <a:rPr lang="ru-RU" sz="1600" b="1"/>
              <a:t>сочинений в 7 </a:t>
            </a:r>
            <a:r>
              <a:rPr lang="ru-RU" sz="1600" b="1" smtClean="0"/>
              <a:t>томах: </a:t>
            </a:r>
            <a:r>
              <a:rPr lang="ru-RU" sz="1600" b="1"/>
              <a:t>книга для учащихся. </a:t>
            </a:r>
            <a:r>
              <a:rPr lang="ru-RU" sz="1600" b="1" smtClean="0"/>
              <a:t>Том </a:t>
            </a:r>
            <a:r>
              <a:rPr lang="ru-RU" sz="1600" b="1"/>
              <a:t>7. Руководство к преподаванию по Родному слову / Ушинский Константин </a:t>
            </a:r>
            <a:r>
              <a:rPr lang="ru-RU" sz="1600" b="1" smtClean="0"/>
              <a:t>Дмитриевич; </a:t>
            </a:r>
            <a:r>
              <a:rPr lang="ru-RU" sz="1600" b="1"/>
              <a:t>сост</a:t>
            </a:r>
            <a:r>
              <a:rPr lang="ru-RU" sz="1600" b="1" smtClean="0"/>
              <a:t>., предисл. В.Я. Струминского</a:t>
            </a:r>
            <a:r>
              <a:rPr lang="ru-RU" sz="1600" b="1"/>
              <a:t>; Ин-т теории и истории педагогики АПН. -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– 358 с</a:t>
            </a:r>
            <a:r>
              <a:rPr lang="ru-RU" sz="1600" b="1" smtClean="0"/>
              <a:t>.: </a:t>
            </a:r>
            <a:r>
              <a:rPr lang="ru-RU" sz="1600" b="1"/>
              <a:t>ил. + прилож.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140968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Степин, Вячеслав Семенович. Теоретическое знание: структура, историческая эволюция / Степин Вячеслав Семенович. – М.: Прогресс-Традиция, 2000. – 743 с.: ил. + библ., предметн. указ. – ISBN 978-5-89826-053-6: 188.00. – Текст (визуальный): непосредственный.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998201"/>
            <a:ext cx="6840760" cy="14551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Смирнов, Сергей </a:t>
            </a:r>
            <a:r>
              <a:rPr lang="ru-RU" sz="1600" b="1" smtClean="0"/>
              <a:t>Дмитриевич. Педагогика </a:t>
            </a:r>
            <a:r>
              <a:rPr lang="ru-RU" sz="1600" b="1"/>
              <a:t>и психология высшего образования: от деятельности к </a:t>
            </a:r>
            <a:r>
              <a:rPr lang="ru-RU" sz="1600" b="1" smtClean="0"/>
              <a:t>личности: </a:t>
            </a:r>
            <a:r>
              <a:rPr lang="ru-RU" sz="1600" b="1"/>
              <a:t>учеб</a:t>
            </a:r>
            <a:r>
              <a:rPr lang="ru-RU" sz="1600" b="1" smtClean="0"/>
              <a:t>. пособие </a:t>
            </a:r>
            <a:r>
              <a:rPr lang="ru-RU" sz="1600" b="1"/>
              <a:t>для ФПК преподавателей вузов / Смирнов Сергей Дмитриевич. – М</a:t>
            </a:r>
            <a:r>
              <a:rPr lang="ru-RU" sz="1600" b="1" smtClean="0"/>
              <a:t>.: </a:t>
            </a:r>
            <a:r>
              <a:rPr lang="ru-RU" sz="1600" b="1"/>
              <a:t>Аспект Пресс, 1995. – 271 с. + библ. – (Программа "Обновление гуманитарного образования в России" ). – ISBN </a:t>
            </a:r>
            <a:r>
              <a:rPr lang="ru-RU" sz="1600" b="1" smtClean="0"/>
              <a:t>5-7567-0012-9: </a:t>
            </a:r>
            <a:r>
              <a:rPr lang="ru-RU" sz="1600" b="1"/>
              <a:t>89.00. 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>
            <a:fillRect/>
          </a:stretch>
        </p:blipFill>
        <p:spPr bwMode="auto">
          <a:xfrm>
            <a:off x="413864" y="938670"/>
            <a:ext cx="1421832" cy="177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64" y="2780928"/>
            <a:ext cx="1421831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goncharuk\Desktop\211___08\IMG_956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25144"/>
            <a:ext cx="1440103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2532563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268760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Канке, Виктор Андреевич</a:t>
            </a:r>
            <a:r>
              <a:rPr lang="ru-RU" sz="1600" b="1" smtClean="0"/>
              <a:t>. </a:t>
            </a:r>
            <a:r>
              <a:rPr lang="ru-RU" sz="1600" b="1"/>
              <a:t>История, философия и методология психологии и </a:t>
            </a:r>
            <a:r>
              <a:rPr lang="ru-RU" sz="1600" b="1" smtClean="0"/>
              <a:t>педагогики: </a:t>
            </a:r>
            <a:r>
              <a:rPr lang="ru-RU" sz="1600" b="1"/>
              <a:t>краткий энциклопедич</a:t>
            </a:r>
            <a:r>
              <a:rPr lang="ru-RU" sz="1600" b="1" smtClean="0"/>
              <a:t>. словарь </a:t>
            </a:r>
            <a:r>
              <a:rPr lang="ru-RU" sz="1600" b="1"/>
              <a:t>/ Канке Виктор </a:t>
            </a:r>
            <a:r>
              <a:rPr lang="ru-RU" sz="1600" b="1" smtClean="0"/>
              <a:t>Андреевич; </a:t>
            </a:r>
            <a:r>
              <a:rPr lang="ru-RU" sz="1600" b="1"/>
              <a:t>под ред. </a:t>
            </a:r>
            <a:r>
              <a:rPr lang="ru-RU" sz="1600" b="1" smtClean="0"/>
              <a:t>В.А. Берулавы</a:t>
            </a:r>
            <a:r>
              <a:rPr lang="ru-RU" sz="1600" b="1"/>
              <a:t>. – учеб. пособ. для магистров. – М</a:t>
            </a:r>
            <a:r>
              <a:rPr lang="ru-RU" sz="1600" b="1" smtClean="0"/>
              <a:t>.: </a:t>
            </a:r>
            <a:r>
              <a:rPr lang="ru-RU" sz="1600" b="1" err="1"/>
              <a:t>Юрайт, 2015. – 485 с</a:t>
            </a:r>
            <a:r>
              <a:rPr lang="ru-RU" sz="1600" b="1" smtClean="0"/>
              <a:t>.: </a:t>
            </a:r>
            <a:r>
              <a:rPr lang="ru-RU" sz="1600" b="1"/>
              <a:t>тест. – (Магистр). – ISBN </a:t>
            </a:r>
            <a:r>
              <a:rPr lang="ru-RU" sz="1600" b="1" smtClean="0"/>
              <a:t>978-5-9916-3269-0: </a:t>
            </a:r>
            <a:r>
              <a:rPr lang="ru-RU" sz="1600" b="1"/>
              <a:t>819.00. 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212976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Загвязинский, Владимир Ильич</a:t>
            </a:r>
            <a:r>
              <a:rPr lang="ru-RU" sz="1600" b="1" smtClean="0"/>
              <a:t>. </a:t>
            </a:r>
            <a:r>
              <a:rPr lang="ru-RU" sz="1600" b="1"/>
              <a:t>Теория обучения и </a:t>
            </a:r>
            <a:r>
              <a:rPr lang="ru-RU" sz="1600" b="1" smtClean="0"/>
              <a:t>воспитания: </a:t>
            </a:r>
            <a:r>
              <a:rPr lang="ru-RU" sz="1600" b="1"/>
              <a:t>учеб</a:t>
            </a:r>
            <a:r>
              <a:rPr lang="ru-RU" sz="1600" b="1" smtClean="0"/>
              <a:t>. для </a:t>
            </a:r>
            <a:r>
              <a:rPr lang="ru-RU" sz="1600" b="1"/>
              <a:t>вузов / Загвязинский Владимир Ильич, Емельянова Ирина Никитична. – М</a:t>
            </a:r>
            <a:r>
              <a:rPr lang="ru-RU" sz="1600" b="1" smtClean="0"/>
              <a:t>.: </a:t>
            </a:r>
            <a:r>
              <a:rPr lang="ru-RU" sz="1600" b="1" err="1"/>
              <a:t>Юрайт, 2012. – 314 с. + библ. – (</a:t>
            </a:r>
            <a:r>
              <a:rPr lang="ru-RU" sz="1600" b="1" smtClean="0"/>
              <a:t>Бакалавр; </a:t>
            </a:r>
            <a:r>
              <a:rPr lang="ru-RU" sz="1600" b="1"/>
              <a:t>Базовый курс). – ISBN </a:t>
            </a:r>
            <a:r>
              <a:rPr lang="ru-RU" sz="1600" b="1" smtClean="0"/>
              <a:t>978-5-9916-2027-7: </a:t>
            </a:r>
            <a:r>
              <a:rPr lang="ru-RU" sz="1600" b="1"/>
              <a:t>209.00. 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157192"/>
            <a:ext cx="6840760" cy="13111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Джуринский, Александр </a:t>
            </a:r>
            <a:r>
              <a:rPr lang="ru-RU" sz="1600" b="1" smtClean="0"/>
              <a:t>Наумович. История </a:t>
            </a:r>
            <a:r>
              <a:rPr lang="ru-RU" sz="1600" b="1"/>
              <a:t>педагогики и образования : учеб</a:t>
            </a:r>
            <a:r>
              <a:rPr lang="ru-RU" sz="1600" b="1" smtClean="0"/>
              <a:t>. для </a:t>
            </a:r>
            <a:r>
              <a:rPr lang="ru-RU" sz="1600" b="1" err="1"/>
              <a:t>пед</a:t>
            </a:r>
            <a:r>
              <a:rPr lang="ru-RU" sz="1600" b="1" smtClean="0"/>
              <a:t>. спец. вузов </a:t>
            </a:r>
            <a:r>
              <a:rPr lang="ru-RU" sz="1600" b="1"/>
              <a:t>/ Джуринский Александр Наумович. – 2-е изд</a:t>
            </a:r>
            <a:r>
              <a:rPr lang="ru-RU" sz="1600" b="1" smtClean="0"/>
              <a:t>., переработ. и </a:t>
            </a:r>
            <a:r>
              <a:rPr lang="ru-RU" sz="1600" b="1"/>
              <a:t>доп. – М</a:t>
            </a:r>
            <a:r>
              <a:rPr lang="ru-RU" sz="1600" b="1" smtClean="0"/>
              <a:t>.: </a:t>
            </a:r>
            <a:r>
              <a:rPr lang="ru-RU" sz="1600" b="1" err="1"/>
              <a:t>Юрайт, 2012. – 675 с. + библ. – (</a:t>
            </a:r>
            <a:r>
              <a:rPr lang="ru-RU" sz="1600" b="1" smtClean="0"/>
              <a:t>Бакалавр; </a:t>
            </a:r>
            <a:r>
              <a:rPr lang="ru-RU" sz="1600" b="1"/>
              <a:t>Базовый курс). – ISBN </a:t>
            </a:r>
            <a:r>
              <a:rPr lang="ru-RU" sz="1600" b="1" smtClean="0"/>
              <a:t>978-5-9916-2104-5: </a:t>
            </a:r>
            <a:r>
              <a:rPr lang="ru-RU" sz="1600" b="1"/>
              <a:t>408.98. 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</a:p>
        </p:txBody>
      </p:sp>
      <p:pic>
        <p:nvPicPr>
          <p:cNvPr id="2050" name="Picture 2" descr="C:\Users\goncharuk\Desktop\211___08\IMG_95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43222"/>
            <a:ext cx="1440103" cy="1837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ncharuk\Desktop\211___08\IMG_956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852936"/>
            <a:ext cx="1440160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oncharuk\Desktop\211___08\IMG_955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4725144"/>
            <a:ext cx="144010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91348041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340768"/>
            <a:ext cx="684076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Грохольская, О</a:t>
            </a:r>
            <a:r>
              <a:rPr lang="ru-RU" sz="1600" b="1" smtClean="0"/>
              <a:t>. Г.   </a:t>
            </a:r>
            <a:r>
              <a:rPr lang="ru-RU" sz="1600" b="1"/>
              <a:t>Проблемы теории </a:t>
            </a:r>
            <a:r>
              <a:rPr lang="ru-RU" sz="1600" b="1" smtClean="0"/>
              <a:t>обучения: </a:t>
            </a:r>
            <a:r>
              <a:rPr lang="ru-RU" sz="1600" b="1"/>
              <a:t>монография / О. Г. Грохольская. – </a:t>
            </a:r>
            <a:r>
              <a:rPr lang="ru-RU" sz="1600" b="1" smtClean="0"/>
              <a:t>Иркутск: </a:t>
            </a:r>
            <a:r>
              <a:rPr lang="ru-RU" sz="1600" b="1"/>
              <a:t>Оттиск, 2007. – 340 с</a:t>
            </a:r>
            <a:r>
              <a:rPr lang="ru-RU" sz="1600" b="1" smtClean="0"/>
              <a:t>.: </a:t>
            </a:r>
            <a:r>
              <a:rPr lang="ru-RU" sz="1600" b="1"/>
              <a:t>табл. + библ. – ISBN </a:t>
            </a:r>
            <a:r>
              <a:rPr lang="ru-RU" sz="1600" b="1" smtClean="0"/>
              <a:t>978-5-93219-145-3: </a:t>
            </a:r>
            <a:r>
              <a:rPr lang="ru-RU" sz="1600" b="1"/>
              <a:t>118.00. 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212976"/>
            <a:ext cx="6840760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Грани российского образования / Рос</a:t>
            </a:r>
            <a:r>
              <a:rPr lang="ru-RU" sz="1600" b="1" smtClean="0"/>
              <a:t>. акад. наук</a:t>
            </a:r>
            <a:r>
              <a:rPr lang="ru-RU" sz="1600" b="1"/>
              <a:t>, Ин-т социологии</a:t>
            </a:r>
            <a:r>
              <a:rPr lang="ru-RU" sz="1600" b="1" smtClean="0"/>
              <a:t>; М-во </a:t>
            </a:r>
            <a:r>
              <a:rPr lang="ru-RU" sz="1600" b="1"/>
              <a:t>образования и науки РФ, Центр социологических исследований. – М</a:t>
            </a:r>
            <a:r>
              <a:rPr lang="ru-RU" sz="1600" b="1" smtClean="0"/>
              <a:t>.: </a:t>
            </a:r>
            <a:r>
              <a:rPr lang="ru-RU" sz="1600" b="1"/>
              <a:t>Центр социологических исследований, 2015. – 644 с</a:t>
            </a:r>
            <a:r>
              <a:rPr lang="ru-RU" sz="1600" b="1" smtClean="0"/>
              <a:t>.: </a:t>
            </a:r>
            <a:r>
              <a:rPr lang="ru-RU" sz="1600" b="1"/>
              <a:t>табл. – ISBN </a:t>
            </a:r>
            <a:r>
              <a:rPr lang="ru-RU" sz="1600" b="1" smtClean="0"/>
              <a:t>978-5-906001-38-2: </a:t>
            </a:r>
            <a:r>
              <a:rPr lang="ru-RU" sz="1600" b="1"/>
              <a:t>485.00. 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941168"/>
            <a:ext cx="6840760" cy="17281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Симонов, Валентин </a:t>
            </a:r>
            <a:r>
              <a:rPr lang="ru-RU" sz="1600" b="1" smtClean="0"/>
              <a:t>Петрович</a:t>
            </a:r>
            <a:r>
              <a:rPr lang="ru-RU" sz="1600" b="1"/>
              <a:t>.</a:t>
            </a:r>
            <a:r>
              <a:rPr lang="ru-RU" sz="1600" b="1" smtClean="0"/>
              <a:t>  </a:t>
            </a:r>
            <a:r>
              <a:rPr lang="ru-RU" sz="1600" b="1"/>
              <a:t>Педагогика и психология высшей школы. Инновационный курс для подготовки магистров : учеб.пособие / Симонов Валентин Петрович. – М. : Вузовский учебник, 2015 ; : ИНФРА-М. – 320 с. : табл., ил. + прилож. – (Вузовский учебник). – ISBN 978-5-9558-0336-4(Вузовский учебник). – ISBN 978-5-16-009189-1(Инфра-М print). – ISBN 978-5-16-100115-8(Инфра-М online) : 429.90. – Текст (визуальный) : непосредственный. </a:t>
            </a:r>
          </a:p>
        </p:txBody>
      </p:sp>
      <p:pic>
        <p:nvPicPr>
          <p:cNvPr id="3074" name="Picture 2" descr="C:\Users\goncharuk\Desktop\211___08\IMG_95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08720"/>
            <a:ext cx="1440160" cy="1869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oncharuk\Desktop\211___08\IMG_95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855302"/>
            <a:ext cx="1440160" cy="1869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oncharuk\Desktop\211___08\IMG_954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97152"/>
            <a:ext cx="1440160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05654321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124744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Бочаров, И. М. Управление знаниями в цифровой экономике : теоретико-методологические аспекты : монография / И. М. Бочаров. - 3-е изд. - Москва : Издательско-торговая корпорация «Дашков и К°», 2024. - 96 с. - ISBN 978-5-394-05635-2. - Текст : электронный. - URL: https://</a:t>
            </a:r>
            <a:r>
              <a:rPr lang="ru-RU" sz="1600" b="1" smtClean="0"/>
              <a:t>znanium.com/catalog/product/2128251</a:t>
            </a:r>
            <a:r>
              <a:rPr lang="ru-RU" sz="1600" b="1"/>
              <a:t> (дата обращения: 02.09.2024). – Режим доступа: по подписке.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212976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Салихов, Б. В. Креативный капитал в экономике знаний : монография / Б. В. Салихов. - 5-е изд., перераб. и доп. - Москва : Издательско-торговая корпорация «Дашков и Кº», 2023. - 274 с. - ISBN 978-5-394-05345-0. - Текст : электронный. - URL: https://znanium.com/catalog/product/2082991 (дата обращения: 02.09.2024). – Режим доступа: по подписке.</a:t>
            </a:r>
            <a:endParaRPr lang="ru-RU" sz="16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013176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Кельчевская, Н. Р. Экономика знаний и цифровая трансформация бизнеса : учебник / Н.Р. Кельчевская, И.С. Пелымская, И.М. Черненко. — Москва : ИНФРА-М, 2024. — 254 с. — (Высшее образование). — DOI 10.12737/1891230. - ISBN 978-5-16-017839-4. - Текст : электронный. - URL: https://znanium.com/catalog/product/2130685 (дата обращения: 02.09.2024). – Режим доступа: по подписке.</a:t>
            </a:r>
            <a:endParaRPr lang="ru-RU" sz="1600" b="1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93" y="956903"/>
            <a:ext cx="1440103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852936"/>
            <a:ext cx="1440160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93878"/>
            <a:ext cx="1457014" cy="18754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48814323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268760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Блюмин, А. М. Управление знаниями в научно-исследовательской работе : учебник / А. М. Блюмин. - 2-е изд. - Москва : Дашков и К, 2022. - 296 с. - ISBN 978-5-394-04901-9. - Текст : электронный. - URL: https://znanium.com/catalog/product/1927317 (дата обращения: 02.09.2024). – Режим доступа: по подписке.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068960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Герман, М. В. Оценка устойчивого формирования профессиональных знаний в контексте достойного труда : монография / М.В. Герман, Е.В. Нехода. — Москва : ИНФРА-М, 2025. — 237 с. — (Научная мысль). — DOI 10.12737/2147388. - ISBN 978-5-16-019951-1. - Текст : электронный. - URL: https://znanium.ru/catalog/product/2147388 (дата обращения: 02.09.2024). – Режим доступа: по подписке.</a:t>
            </a:r>
            <a:endParaRPr lang="ru-RU" sz="16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013176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Мильнер, Б. З. Инновационное развитие: экономика, интеллектуальные ресурсы, управление знаниями : монография / под ред. Б.З. Мильнера. — Москва : ИНФРА-М, 2023. — 624 с. — (Научная мысль). - ISBN 978-5-16-003649-6. - Текст : электронный. - URL: https://znanium.com/catalog/product/1933178 (дата обращения: 02.09.2024). – Режим доступа: по подписке.</a:t>
            </a:r>
            <a:endParaRPr lang="ru-RU" sz="1600" b="1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943222"/>
            <a:ext cx="1440160" cy="1837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2852936"/>
            <a:ext cx="1463847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97152"/>
            <a:ext cx="1463847" cy="1899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19634156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124744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Педагогика : учебник / В.Г. Рындак, А.М. Аллагулов, Т.В. Челпаченко [и др.] ; под общ. ред. В.Г. Рындак. — Москва : ИНФРА-М, 2023. — 427 с. — (Высшее образование: Бакалавриат). — DOI 10.12737/25026. - ISBN 978-5-16-018433-3. - Текст : электронный. - URL: https://znanium.ru/catalog/product/2006020 (дата обращения: 02.09.2024). – Режим доступа: по подписке.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996952"/>
            <a:ext cx="6840760" cy="16561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Ходусов, А. Н. Педагогика воспитания: теория, методология, технология, методика : учебник / А.Н. Ходусов. — 2-е изд., доп. — Москва : ИНФРА-М, 2023. — 405 с. + Доп. материалы [Электронный ресурс]. — (Высшее образование: Бакалавриат). — DOI /10.12737/25027. - ISBN 978-5-16-012849-8. - Текст : электронный. - URL: https://znanium.ru/catalog/product/1912089 (дата обращения: 02.09.2024). – Режим доступа: по подписке.</a:t>
            </a:r>
            <a:endParaRPr lang="ru-RU" sz="16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085184"/>
            <a:ext cx="6840760" cy="14551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Кашлев, С. С. Педагогика: теория и практика педагогического процесса : учебник / С.С. Кашлев. — Москва : ИНФРА-М, 2023. — 462 с. — (Высшее образование: Бакалавриат). — DOI 10.12737/1514399. - ISBN 978-5-16-017016-9. - Текст : электронный. - URL: https://znanium.com/catalog/product/1514399 (дата обращения: 02.09.2024). – Режим доступа: по подписке.</a:t>
            </a:r>
            <a:endParaRPr lang="ru-RU" sz="1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44" y="980728"/>
            <a:ext cx="1472952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44" y="2852936"/>
            <a:ext cx="1472952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44" y="4869160"/>
            <a:ext cx="1472952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64948338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4158208" cy="3334883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Исторически в России не все учебные заведения начинали учебный год 1 сентября. Например, во времена Петра I в некоторых школах обучение начиналось в конце августа, середине сентября или октября. Сельские школы начинали работать с 1 декабря, как отмечает В. И. Даль в главе «Приметы» сочинения «О поверьях, суевериях и предрассудках русского народа», в этот день памяти Наума в Малороссии отдавали детей в школу, полагая, что «они тогда более ума наберутся».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242" y="188640"/>
            <a:ext cx="1973030" cy="301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7024" y="3094285"/>
            <a:ext cx="3391480" cy="17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816" y="14588"/>
            <a:ext cx="2729200" cy="19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11908" r="5952" b="14600"/>
          <a:stretch>
            <a:fillRect/>
          </a:stretch>
        </p:blipFill>
        <p:spPr bwMode="auto">
          <a:xfrm>
            <a:off x="4283968" y="4509120"/>
            <a:ext cx="1742801" cy="22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02531794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124744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Педагогика : учебник / В.Г. Рындак, А.М. Аллагулов, Т.В. Челпаченко [и др.] ; под общ. ред. В.Г. Рындак. — Москва : ИНФРА-М, 2023. — 427 с. — (Высшее образование: Бакалавриат). — DOI 10.12737/25026. - ISBN 978-5-16-018433-3. - Текст : электронный. - URL: https://znanium.ru/catalog/product/2006020 (дата обращения: 02.09.2024). – Режим доступа: по подписке.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996952"/>
            <a:ext cx="6840760" cy="16561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Ходусов, А. Н. Педагогика воспитания: теория, методология, технология, методика : учебник / А.Н. Ходусов. — 2-е изд., доп. — Москва : ИНФРА-М, 2023. — 405 с. + Доп. материалы [Электронный ресурс]. — (Высшее образование: Бакалавриат). — DOI /10.12737/25027. - ISBN 978-5-16-012849-8. - Текст : электронный. - URL: https://znanium.ru/catalog/product/1912089 (дата обращения: 02.09.2024). – Режим доступа: по подписке.</a:t>
            </a:r>
            <a:endParaRPr lang="ru-RU" sz="16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085184"/>
            <a:ext cx="6840760" cy="14551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Кашлев, С. С. Педагогика: теория и практика педагогического процесса : учебник / С.С. Кашлев. — Москва : ИНФРА-М, 2023. — 462 с. — (Высшее образование: Бакалавриат). — DOI 10.12737/1514399. - ISBN 978-5-16-017016-9. - Текст : электронный. - URL: https://znanium.com/catalog/product/1514399 (дата обращения: 02.09.2024). – Режим доступа: по подписке.</a:t>
            </a:r>
            <a:endParaRPr lang="ru-RU" sz="1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44" y="980728"/>
            <a:ext cx="1472952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44" y="2852936"/>
            <a:ext cx="1472952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44" y="4869160"/>
            <a:ext cx="1472952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25042905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124744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Савенков, А. И.  Педагогика. Исследовательский подход : учебник и практикум для вузов / А. И. Савенков. — 2-е изд., испр. и доп. — Москва : Издательство Юрайт, 2024. — 400 с. — (Высшее образование). — ISBN 978-5-534-17019-1. — Текст : электронный // Образовательная платформа Юрайт [сайт]. — URL: https://www.urait.ru/bcode/532199 (дата обращения: 02.09.2024</a:t>
            </a:r>
            <a:r>
              <a:rPr lang="ru-RU" sz="1600" b="1" smtClean="0"/>
              <a:t>). 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284984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Голованова, Н. Ф.  Педагогика : учебник и практикум для вузов / Н. Ф. Голованова. — 2-е изд., перераб. и доп. — Москва : Издательство Юрайт, 2024. — 372 с. — (Высшее образование). — ISBN 978-5-534-01228-6. — Текст : электронный // Образовательная платформа Юрайт [сайт]. — URL: https://www.urait.ru/bcode/536747 (дата обращения: 02.09.2024).</a:t>
            </a:r>
            <a:endParaRPr lang="ru-RU" sz="16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085184"/>
            <a:ext cx="6840760" cy="14551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Крившенко, Л. П.  Педагогика : учебник и практикум для вузов / Л. П. Крившенко, Л. В. Юркина. — 2-е изд., перераб. и доп. — Москва : Издательство Юрайт, 2024. — 400 с. — (Высшее образование). — ISBN 978-5-534-07709-4. — Текст : электронный // Образовательная платформа Юрайт [сайт]. — URL: https://www.urait.ru/bcode/536298 (дата обращения: 02.09.2024).</a:t>
            </a:r>
            <a:endParaRPr lang="ru-RU" sz="1600" b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5296" r="11884" b="7800"/>
          <a:stretch>
            <a:fillRect/>
          </a:stretch>
        </p:blipFill>
        <p:spPr bwMode="auto">
          <a:xfrm>
            <a:off x="395536" y="861070"/>
            <a:ext cx="1321016" cy="199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4845" r="9664" b="7290"/>
          <a:stretch>
            <a:fillRect/>
          </a:stretch>
        </p:blipFill>
        <p:spPr bwMode="auto">
          <a:xfrm>
            <a:off x="394790" y="2852936"/>
            <a:ext cx="1321761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5605" r="6303" b="4977"/>
          <a:stretch>
            <a:fillRect/>
          </a:stretch>
        </p:blipFill>
        <p:spPr bwMode="auto">
          <a:xfrm>
            <a:off x="394791" y="4869161"/>
            <a:ext cx="132176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66809233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268760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Коджаспирова, Г. М.  Педагогика : учебник для вузов / Г. М. Коджаспирова. — 4-е изд., перераб. и доп. — Москва : Издательство Юрайт, 2024. — 711 с. — (Высшее образование). — ISBN 978-5-534-14492-5. — Текст : электронный // Образовательная платформа Юрайт [сайт]. — URL: https://www.urait.ru/bcode/536002 (дата обращения: 02.09.2024).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212976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Юркина, Л. В.  Педагогика. Практикум : учебное пособие для вузов / Л. В. Юркина. — Москва : Издательство Юрайт, 2024. — 136 с. — (Высшее образование). — ISBN 978-5-534-13549-7. — Текст : электронный // Образовательная платформа Юрайт [сайт]. — URL: https://www.urait.ru/bcode/543520 (дата обращения: 02.09.2024).</a:t>
            </a:r>
            <a:endParaRPr lang="ru-RU" sz="16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070209"/>
            <a:ext cx="6840760" cy="14551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Леонтьева, Л. С.  Управление интеллектуальным капиталом : учебник и практикум для вузов / Л. С. Леонтьева, Л. Н. Орлова. — Москва : Издательство Юрайт, 2024. — 283 с. — (Высшее образование). — ISBN 978-5-534-17170-9. — Текст : электронный // Образовательная платформа Юрайт [сайт]. — URL: https://www.urait.ru/bcode/535964 (дата обращения: 02.09.2024).</a:t>
            </a:r>
            <a:endParaRPr lang="ru-RU" sz="16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8832" r="9664" b="8832"/>
          <a:stretch>
            <a:fillRect/>
          </a:stretch>
        </p:blipFill>
        <p:spPr bwMode="auto">
          <a:xfrm>
            <a:off x="363961" y="908721"/>
            <a:ext cx="134710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4524" r="6632" b="3925"/>
          <a:stretch>
            <a:fillRect/>
          </a:stretch>
        </p:blipFill>
        <p:spPr bwMode="auto">
          <a:xfrm>
            <a:off x="366204" y="2827717"/>
            <a:ext cx="1344862" cy="19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6314" r="10144" b="8445"/>
          <a:stretch>
            <a:fillRect/>
          </a:stretch>
        </p:blipFill>
        <p:spPr bwMode="auto">
          <a:xfrm>
            <a:off x="341194" y="4797152"/>
            <a:ext cx="135048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98132847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052736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Балукова, В. А. Управление знаниями : учебное пособие / В. А. Балукова, К. А. Карпов, М. В. Мирославская. — Санкт-Петербург : БГТУ "Военмех" им. Д.Ф. Устинова, 2022. — 129 с. — ISBN 978-5-907324-77-0. — Текст : электронный // Лань : электронно-библиотечная система. — URL: https://e.lanbook.com/book/382250 (дата обращения: 02.09.2024). — Режим доступа: для авториз. пользователей.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924944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Карасева, О. А. Автоматизированные системы обучения и контроля знаний. Взгляд на историю и развитие : монография / О. А. Карасева. — Екатеринбург : УГЛТУ, 2020. — 106 с. — ISBN 978-5-94984-750-3. — Текст : электронный // Лань : электронно-библиотечная система. — URL: https://e.lanbook.com/book/157267 (дата обращения: 02.09.2024). — Режим доступа: для авториз. пользователей.</a:t>
            </a:r>
            <a:endParaRPr lang="ru-RU" sz="16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157192"/>
            <a:ext cx="6840760" cy="13111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Грицай, Л. А. Педагогика : учебное пособие / Л. А. Грицай. — Рязань : РГУ имени С.А.Есенина, 2022. — 172 с. — ISBN 978-5-907266-81-0. — Текст : электронный // Лань : электронно-библиотечная система. — URL: https://e.lanbook.com/book/261290 (дата обращения: 02.09.2024). — Режим доступа: для авториз. пользователей.</a:t>
            </a:r>
            <a:endParaRPr lang="ru-RU" sz="1600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93" y="908720"/>
            <a:ext cx="1440103" cy="17956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92" y="2780928"/>
            <a:ext cx="1440103" cy="17956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20605"/>
            <a:ext cx="1440102" cy="1948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160986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Книги, доступные читателям РГУ СоцТех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268760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Ялпаева, Н. В. Специальная педагогика : учебное пособие / Н. В. Ялпаева. — Курск : КГУ, 2023. — 434 с. — Текст : электронный // Лань : электронно-библиотечная система. — URL: https://e.lanbook.com/book/397622 (дата обращения: 02.09.2024). — Режим доступа: для авториз. пользователей.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212976"/>
            <a:ext cx="68407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Сравнительная педагогика : учебно-методическое пособие / под общей редакцией О. Ю. Колпачевой. — Ставрополь : СГПИ, 2023. — 43 с. — ISBN 978-5-907642-28-7. — Текст : электронный // Лань : электронно-библиотечная система. — URL: https://e.lanbook.com/book/365903 (дата обращения: 02.09.2024). — Режим доступа: для авториз. пользователей.</a:t>
            </a:r>
            <a:endParaRPr lang="ru-RU" sz="16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013176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/>
              <a:t>Практикум по общей педагогике : учебно-методическое пособие / О. Ю. Колпачева, Л. Н. Авдеева, Н. А. Сиволобова [и др.]. — 2-е изд., стер. — Ставрополь : СГПИ, 2023. — 137 с. — ISBN 978-5-907091-81-8. — Текст : электронный // Лань : электронно-библиотечная система. — URL: https://e.lanbook.com/book/365900 (дата обращения: 02.09.2024). — Режим доступа: для авториз. пользователей</a:t>
            </a:r>
            <a:r>
              <a:rPr lang="ru-RU" sz="1600" b="1" smtClean="0"/>
              <a:t>.</a:t>
            </a:r>
            <a:endParaRPr lang="ru-RU" sz="1600" b="1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t="27635" r="53390" b="34405"/>
          <a:stretch>
            <a:fillRect/>
          </a:stretch>
        </p:blipFill>
        <p:spPr bwMode="auto">
          <a:xfrm>
            <a:off x="418506" y="2911770"/>
            <a:ext cx="1417134" cy="1813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t="39858" r="53439" b="22570"/>
          <a:stretch>
            <a:fillRect/>
          </a:stretch>
        </p:blipFill>
        <p:spPr bwMode="auto">
          <a:xfrm>
            <a:off x="395537" y="940712"/>
            <a:ext cx="1440160" cy="1840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t="25429" r="53366" b="37693"/>
          <a:stretch>
            <a:fillRect/>
          </a:stretch>
        </p:blipFill>
        <p:spPr bwMode="auto">
          <a:xfrm>
            <a:off x="395536" y="4855986"/>
            <a:ext cx="1440104" cy="1813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07863723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132856"/>
            <a:ext cx="5067809" cy="2112640"/>
          </a:xfrm>
        </p:spPr>
        <p:txBody>
          <a:bodyPr>
            <a:normAutofit/>
          </a:bodyPr>
          <a:lstStyle/>
          <a:p>
            <a:pPr algn="r"/>
            <a:r>
              <a:rPr lang="ru-RU" sz="2000" b="1" i="1" smtClean="0">
                <a:solidFill>
                  <a:schemeClr val="bg1"/>
                </a:solidFill>
              </a:rPr>
              <a:t>Каждый день, в который вы не пополнили своего образования хотя бы маленьким, но новым для вас куском знания считайте бесплодно и невозвратно для себя погибшим.</a:t>
            </a:r>
          </a:p>
          <a:p>
            <a:pPr algn="r"/>
            <a:r>
              <a:rPr lang="ru-RU" sz="600" b="1" i="1" smtClean="0">
                <a:solidFill>
                  <a:schemeClr val="bg1"/>
                </a:solidFill>
              </a:rPr>
              <a:t> </a:t>
            </a:r>
            <a:endParaRPr lang="ru-RU" sz="1050" b="1" i="1" smtClean="0">
              <a:solidFill>
                <a:schemeClr val="bg1"/>
              </a:solidFill>
            </a:endParaRPr>
          </a:p>
          <a:p>
            <a:pPr algn="r"/>
            <a:r>
              <a:rPr lang="ru-RU" sz="2000" b="1" i="1" smtClean="0">
                <a:solidFill>
                  <a:schemeClr val="bg1"/>
                </a:solidFill>
              </a:rPr>
              <a:t>К.С. Станиславский</a:t>
            </a:r>
            <a:endParaRPr lang="ru-RU" sz="2000" b="1" i="1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 bwMode="auto">
          <a:xfrm>
            <a:off x="170590" y="2042408"/>
            <a:ext cx="2241170" cy="289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5669445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2060849"/>
            <a:ext cx="4158208" cy="1872208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Даже в СССР до середины 1930-х годов не было точной даты начала учебного года. Согласно постановлению Совета Народных Комиссаров СССР от 14 августа 1930 года, констатировалось лишь, что «все дети в возрасте 8—10 лет должны были быть приняты в школу осенью».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196751"/>
            <a:ext cx="3929015" cy="246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1077" y="3927985"/>
            <a:ext cx="4545707" cy="256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45909615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496" y="2276872"/>
            <a:ext cx="6624736" cy="2808311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После начала I Мировой войны молодые социалисты выступили с инициативой о проведении ежегодного Международного юношеского дня (МЮД), чтобы во всех странах проводить антивоенные акции и уроки мира в школах. Датой проведения МЮД, по предложению Коминтерна Молодёжи, с 1932 года становится 1 сентября. А уже 3 сентября 1935 года постановлением Совнаркома и ЦК ВКП было введено единое начало учебных занятий во всех школах СССР с 1 сентября, а окончание дифференцировано: в первых трёх классах — 1 июня, в 4—7 классах — 10 июня и 8—10 классах — 20 июня. В 1939 году 1 сентября гитлеровская Германия развязывает Вторую мировую войну, и антивоенное значение этой даты усиливается.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4" t="9737" r="15159" b="2293"/>
          <a:stretch>
            <a:fillRect/>
          </a:stretch>
        </p:blipFill>
        <p:spPr bwMode="auto">
          <a:xfrm>
            <a:off x="6660232" y="4304359"/>
            <a:ext cx="2291166" cy="24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326" y="260648"/>
            <a:ext cx="636610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74768115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4158208" cy="3528392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Официально День знаний (1 сентября, Праздник первого звонка) — государственный праздник в СССР, был введен Указом Президиума Верховного Совета СССР от 15 июня 1984 года № 373-XI «Об объявлении 1 сентября всенародным праздником — Днем знаний». Отмечается с 1984 года. Также является официальным праздником в некоторых других постсоветских государствах, в частности, в России, Белоруссии и на Украине. Является рабочим днем.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6622" r="5914" b="33718"/>
          <a:stretch>
            <a:fillRect/>
          </a:stretch>
        </p:blipFill>
        <p:spPr bwMode="auto">
          <a:xfrm>
            <a:off x="5157733" y="1484784"/>
            <a:ext cx="3435829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 grainSiz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-29749"/>
            <a:ext cx="1453952" cy="151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2926" y1="12911" x2="71831" y2="57981"/>
                        <a14:foregroundMark x1="78638" y1="32042" x2="79577" y2="63967"/>
                        <a14:foregroundMark x1="94523" y1="39085" x2="96635" y2="68427"/>
                        <a14:foregroundMark x1="28247" y1="24413" x2="25274" y2="37089"/>
                        <a14:foregroundMark x1="23239" y1="35446" x2="23239" y2="35446"/>
                        <a14:foregroundMark x1="23161" y1="35446" x2="21831" y2="40728"/>
                        <a14:foregroundMark x1="23944" y1="32277" x2="24648" y2="34624"/>
                        <a14:foregroundMark x1="25665" y1="23709" x2="25430" y2="26056"/>
                        <a14:foregroundMark x1="26995" y1="24413" x2="28482" y2="22887"/>
                        <a14:foregroundMark x1="33646" y1="21831" x2="39124" y2="41432"/>
                        <a14:foregroundMark x1="51252" y1="19484" x2="56729" y2="35915"/>
                        <a14:foregroundMark x1="33881" y1="30751" x2="35994" y2="39906"/>
                        <a14:foregroundMark x1="38811" y1="31221" x2="37167" y2="33099"/>
                        <a14:foregroundMark x1="30203" y1="34390" x2="26526" y2="34624"/>
                        <a14:foregroundMark x1="28951" y1="35681" x2="31455" y2="33333"/>
                        <a14:foregroundMark x1="27074" y1="34624" x2="26917" y2="35211"/>
                        <a14:backgroundMark x1="22300" y1="7981" x2="67136" y2="11150"/>
                        <a14:backgroundMark x1="22379" y1="34977" x2="38889" y2="33920"/>
                        <a14:backgroundMark x1="79264" y1="9038" x2="97887" y2="30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156958" y="4265712"/>
            <a:ext cx="41513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01361177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79912" y="2155168"/>
            <a:ext cx="4158208" cy="2569976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1 сентября — начало нового учебного года для подавляющего большинства российских школьников, студентов, учителей и преподавателей.</a:t>
            </a:r>
          </a:p>
          <a:p>
            <a:endParaRPr lang="ru-RU" sz="1600" b="1">
              <a:solidFill>
                <a:schemeClr val="bg1"/>
              </a:solidFill>
            </a:endParaRPr>
          </a:p>
          <a:p>
            <a:r>
              <a:rPr lang="ru-RU" sz="1600" b="1" smtClean="0">
                <a:solidFill>
                  <a:schemeClr val="bg1"/>
                </a:solidFill>
              </a:rPr>
              <a:t>Традиционно в этот день в школах проходят торжественные линейки, классные часы, уроки знаний, мира, безопасности, мужества и так далее.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100000" l="6481" r="90093">
                        <a14:foregroundMark x1="11481" y1="57917" x2="31574" y2="98750"/>
                        <a14:foregroundMark x1="28704" y1="67917" x2="33889" y2="79167"/>
                        <a14:foregroundMark x1="54167" y1="86944" x2="53704" y2="98333"/>
                        <a14:foregroundMark x1="55370" y1="88333" x2="57500" y2="98333"/>
                        <a14:foregroundMark x1="60926" y1="85417" x2="63889" y2="98333"/>
                        <a14:foregroundMark x1="67685" y1="78333" x2="71667" y2="98750"/>
                        <a14:foregroundMark x1="62315" y1="50278" x2="68333" y2="58056"/>
                        <a14:foregroundMark x1="81389" y1="58889" x2="79352" y2="68194"/>
                        <a14:foregroundMark x1="18796" y1="54444" x2="19722" y2="64722"/>
                        <a14:foregroundMark x1="23148" y1="62222" x2="23148" y2="66667"/>
                        <a14:foregroundMark x1="10278" y1="62500" x2="14630" y2="84306"/>
                        <a14:foregroundMark x1="13704" y1="90139" x2="25648" y2="99167"/>
                        <a14:backgroundMark x1="22778" y1="2500" x2="21852" y2="23056"/>
                        <a14:backgroundMark x1="25278" y1="11389" x2="23333" y2="2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71"/>
          <a:stretch>
            <a:fillRect/>
          </a:stretch>
        </p:blipFill>
        <p:spPr bwMode="auto">
          <a:xfrm>
            <a:off x="1475656" y="188640"/>
            <a:ext cx="29334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" b="100000" l="0" r="100000">
                        <a14:foregroundMark x1="5000" y1="69943" x2="6509" y2="69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414382"/>
            <a:ext cx="3356548" cy="223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94" b="100000" l="0" r="94117">
                        <a14:foregroundMark x1="8063" y1="54660" x2="6520" y2="93991"/>
                        <a14:foregroundMark x1="3819" y1="93593" x2="10494" y2="99295"/>
                        <a14:foregroundMark x1="16262" y1="71980" x2="13696" y2="95402"/>
                        <a14:foregroundMark x1="24093" y1="66891" x2="25637" y2="74617"/>
                        <a14:foregroundMark x1="38465" y1="52820" x2="50521" y2="71980"/>
                        <a14:foregroundMark x1="57060" y1="51778" x2="52951" y2="57082"/>
                        <a14:foregroundMark x1="71933" y1="54445" x2="78221" y2="77284"/>
                        <a14:foregroundMark x1="31906" y1="61987" x2="37307" y2="72164"/>
                        <a14:foregroundMark x1="48592" y1="72594" x2="50251" y2="74004"/>
                        <a14:foregroundMark x1="42303" y1="15727" x2="49865" y2="13887"/>
                        <a14:foregroundMark x1="44232" y1="85224" x2="44232" y2="85224"/>
                        <a14:foregroundMark x1="35629" y1="94819" x2="48457" y2="96015"/>
                        <a14:foregroundMark x1="60262" y1="93164" x2="77450" y2="87247"/>
                        <a14:foregroundMark x1="35154" y1="27445" x2="51241" y2="49842"/>
                        <a14:backgroundMark x1="12288" y1="12048" x2="13580" y2="10822"/>
                        <a14:backgroundMark x1="12037" y1="11435" x2="1389" y2="44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r="5491"/>
          <a:stretch>
            <a:fillRect/>
          </a:stretch>
        </p:blipFill>
        <p:spPr bwMode="auto">
          <a:xfrm>
            <a:off x="2775786" y="4437112"/>
            <a:ext cx="3956454" cy="23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22782482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4158208" cy="3384376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1 сентября ученики и их родители дарят учителям цветы, поздравляют с началом учебного года.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Первые лица государства традиционно поздравляют с Днём знаний учителей и учеников. Различные учебные заведения посещает администрация районов, руководители городов и страны.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До 1984 года 1 сентября проводилась торжественная линейка, затем проводился Урок Мира, затем другие уроки по расписанию, причём это был полный учебный день (с 5-6 уроками). 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312" y="1916832"/>
            <a:ext cx="3186827" cy="212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16632"/>
            <a:ext cx="3050704" cy="203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6" r="4581"/>
          <a:stretch>
            <a:fillRect/>
          </a:stretch>
        </p:blipFill>
        <p:spPr bwMode="auto">
          <a:xfrm>
            <a:off x="5737313" y="4912593"/>
            <a:ext cx="3186826" cy="190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17414" r="17081"/>
          <a:stretch>
            <a:fillRect/>
          </a:stretch>
        </p:blipFill>
        <p:spPr bwMode="auto">
          <a:xfrm>
            <a:off x="4211961" y="3467332"/>
            <a:ext cx="2232248" cy="211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71257330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54152" y="2218556"/>
            <a:ext cx="4158208" cy="2578596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С 1984 года уроки в школах 1 сентября не ведутся, а проводятся только торжественные линейки (когда учащиеся школ выстраиваются в линии согласно своему классу) и другие праздничные мероприятия, на которых особое внимание уделяется первоклассникам. С 1 сентября 2017 года занятия во всех классах начинаются с открытого урока «Россия, устремленная в будущее».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3558"/>
          <a:stretch>
            <a:fillRect/>
          </a:stretch>
        </p:blipFill>
        <p:spPr bwMode="auto">
          <a:xfrm>
            <a:off x="4107334" y="116632"/>
            <a:ext cx="3305596" cy="195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327277"/>
            <a:ext cx="3557393" cy="21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1975"/>
          <a:stretch>
            <a:fillRect/>
          </a:stretch>
        </p:blipFill>
        <p:spPr bwMode="auto">
          <a:xfrm>
            <a:off x="4283968" y="4754978"/>
            <a:ext cx="2952328" cy="205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98985978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54" b="100000" l="0" r="48828">
                        <a14:foregroundMark x1="27109" y1="66740" x2="29297" y2="79075"/>
                        <a14:foregroundMark x1="33516" y1="64868" x2="32422" y2="69934"/>
                        <a14:foregroundMark x1="35859" y1="64097" x2="33203" y2="70815"/>
                        <a14:foregroundMark x1="26094" y1="67841" x2="25859" y2="77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61572" r="51343" b="-10188"/>
          <a:stretch>
            <a:fillRect/>
          </a:stretch>
        </p:blipFill>
        <p:spPr bwMode="auto">
          <a:xfrm>
            <a:off x="-54159" y="5373216"/>
            <a:ext cx="2726702" cy="18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" b="98908" l="0" r="99891">
                        <a14:foregroundMark x1="29239" y1="52184" x2="20978" y2="68083"/>
                        <a14:foregroundMark x1="49891" y1="46117" x2="65761" y2="7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5348">
            <a:off x="16421" y="127633"/>
            <a:ext cx="1798567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4115" y="2614916"/>
            <a:ext cx="4158208" cy="1498476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В средних специальных и высших учебных заведениях, как правило, обходятся без линеек (для первокурсников проводится торжественное собрание, но учащиеся старших курсов учатся).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260648"/>
            <a:ext cx="3401227" cy="1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17692" b="9412"/>
          <a:stretch>
            <a:fillRect/>
          </a:stretch>
        </p:blipFill>
        <p:spPr bwMode="auto">
          <a:xfrm>
            <a:off x="2627784" y="4590620"/>
            <a:ext cx="3401227" cy="222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204864"/>
            <a:ext cx="3635896" cy="243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33875656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6.0.25"/>
  <p:tag name="AS_OS" val="Microsoft Windows NT 10.0.20348.0"/>
  <p:tag name="AS_RELEASE_DATE" val="2024.06.14"/>
  <p:tag name="AS_TITLE" val="Aspose.Slides for .NET6"/>
  <p:tag name="AS_VERSION" val="24.6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75</Paragraphs>
  <Slides>25</Slides>
  <Notes>0</Notes>
  <TotalTime>847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28">
      <vt:lpstr>Arial</vt:lpstr>
      <vt:lpstr>Calibri</vt:lpstr>
      <vt:lpstr>Тема Office</vt:lpstr>
      <vt:lpstr>День знаний – шаг в будущее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Книги, доступные читателям РГУ СоцТех</vt:lpstr>
      <vt:lpstr>PowerPoint Presentation</vt:lpstr>
    </vt:vector>
  </TitlesOfParts>
  <LinksUpToDate>0</LinksUpToDate>
  <SharedDoc>0</SharedDoc>
  <HyperlinksChanged>0</HyperlinksChanged>
  <Application>Aspose.Slides for .NET</Application>
  <AppVersion>24.0600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День знаний – шаг в будущее</dc:title>
  <dc:creator>Гончарук Татьяна Валерьевна</dc:creator>
  <cp:lastModifiedBy>Гончарук Татьяна Валерьевна</cp:lastModifiedBy>
  <cp:revision>55</cp:revision>
  <dcterms:created xsi:type="dcterms:W3CDTF">2024-07-30T06:48:45Z</dcterms:created>
  <dcterms:modified xsi:type="dcterms:W3CDTF">2024-09-03T09:39:23Z</dcterms:modified>
</cp:coreProperties>
</file>