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3" r:id="rId5"/>
    <p:sldId id="286" r:id="rId6"/>
    <p:sldId id="260" r:id="rId7"/>
    <p:sldId id="261" r:id="rId8"/>
    <p:sldId id="262" r:id="rId9"/>
    <p:sldId id="287" r:id="rId10"/>
    <p:sldId id="264" r:id="rId11"/>
    <p:sldId id="288" r:id="rId12"/>
    <p:sldId id="284" r:id="rId13"/>
    <p:sldId id="285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1" autoAdjust="0"/>
    <p:restoredTop sz="85794" autoAdjust="0"/>
  </p:normalViewPr>
  <p:slideViewPr>
    <p:cSldViewPr snapToGrid="0">
      <p:cViewPr>
        <p:scale>
          <a:sx n="120" d="100"/>
          <a:sy n="120" d="100"/>
        </p:scale>
        <p:origin x="-1908" y="-1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pPr rtl="0"/>
              <a:t>22.09.2022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pPr rtl="0"/>
              <a:t>22.09.2022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4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33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0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880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xmlns="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xmlns="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xmlns="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xmlns="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xmlns="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xmlns="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xmlns="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xmlns="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xmlns="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xmlns="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xmlns="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xmlns="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xmlns="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xmlns="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xmlns="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xmlns="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xmlns="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xmlns="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xmlns="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xmlns="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xmlns="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xmlns="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xmlns="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xmlns="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xmlns="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xmlns="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xmlns="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xmlns="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xmlns="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xmlns="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xmlns="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xmlns="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xmlns="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xmlns="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xmlns="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xmlns="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xmlns="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xmlns="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xmlns="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xmlns="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xmlns="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xmlns="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xmlns="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xmlns="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xmlns="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xmlns="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xmlns="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xmlns="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xmlns="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xmlns="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xmlns="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xmlns="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xmlns="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xmlns="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xmlns="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xmlns="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xmlns="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xmlns="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xmlns="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xmlns="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xmlns="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6E215A-5CBB-4D87-AC07-D4489F92376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filosofiya_obrazovaniy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538" y="633047"/>
            <a:ext cx="6435970" cy="2848707"/>
          </a:xfrm>
        </p:spPr>
        <p:txBody>
          <a:bodyPr rtlCol="0"/>
          <a:lstStyle/>
          <a:p>
            <a:r>
              <a:rPr lang="ru-RU" sz="3200" dirty="0" smtClean="0"/>
              <a:t>Стратегии развития инклюзивного высшего образования</a:t>
            </a:r>
            <a:br>
              <a:rPr lang="ru-RU" sz="3200" dirty="0" smtClean="0"/>
            </a:br>
            <a:r>
              <a:rPr lang="ru-RU" sz="3200" dirty="0" smtClean="0"/>
              <a:t>(на  основе  анализа работы МГГЭУ)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985" y="4097215"/>
            <a:ext cx="10585937" cy="2497016"/>
          </a:xfrm>
        </p:spPr>
        <p:txBody>
          <a:bodyPr rtlCol="0"/>
          <a:lstStyle/>
          <a:p>
            <a:pPr rtl="0"/>
            <a:r>
              <a:rPr lang="ru-RU" noProof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noProof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Хакимов Руслан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Мадаминджанович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 декан юридического факультета МГГЭУ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Мартьянова Галина Васильевна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 зав.кафедрой гражданского права и процесса юридического факультета МГГЭУ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Байрамов Сергей Вадимович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зав.кафедрой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общеправовых дисциплин и международного права юридического факультета МГГЭУ</a:t>
            </a:r>
          </a:p>
          <a:p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Савощикова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Евгения Васильевна доцент кафедры гражданского права и процесса юридического факультета МГГЭУ</a:t>
            </a:r>
          </a:p>
          <a:p>
            <a:pPr rtl="0"/>
            <a:endParaRPr lang="ru-RU" sz="1400" dirty="0"/>
          </a:p>
        </p:txBody>
      </p:sp>
      <p:pic>
        <p:nvPicPr>
          <p:cNvPr id="6" name="Рисунок 5" descr="Человек, стоящий перед зданием">
            <a:extLst>
              <a:ext uri="{FF2B5EF4-FFF2-40B4-BE49-F238E27FC236}">
                <a16:creationId xmlns:a16="http://schemas.microsoft.com/office/drawing/2014/main" xmlns="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3400" cy="4458240"/>
          </a:xfrm>
        </p:spPr>
      </p:pic>
      <p:sp>
        <p:nvSpPr>
          <p:cNvPr id="7" name="Овал 6" descr="Логотип Backdrop">
            <a:extLst>
              <a:ext uri="{FF2B5EF4-FFF2-40B4-BE49-F238E27FC236}">
                <a16:creationId xmlns:a16="http://schemas.microsoft.com/office/drawing/2014/main" xmlns="" id="{DAE98AA7-EEC8-4349-B75F-8C7B0A80C3F3}"/>
              </a:ext>
            </a:extLst>
          </p:cNvPr>
          <p:cNvSpPr/>
          <p:nvPr/>
        </p:nvSpPr>
        <p:spPr>
          <a:xfrm>
            <a:off x="3953527" y="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61" y="495318"/>
            <a:ext cx="4793714" cy="2078699"/>
          </a:xfrm>
        </p:spPr>
        <p:txBody>
          <a:bodyPr rtlCol="0"/>
          <a:lstStyle/>
          <a:p>
            <a:r>
              <a:rPr lang="ru-RU" dirty="0" smtClean="0"/>
              <a:t>Наши подходы и опыт МГГЭУ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2954215"/>
            <a:ext cx="10468800" cy="2532185"/>
          </a:xfrm>
        </p:spPr>
        <p:txBody>
          <a:bodyPr rtlCol="0"/>
          <a:lstStyle/>
          <a:p>
            <a:r>
              <a:rPr lang="ru-RU" dirty="0" smtClean="0"/>
              <a:t>1. Изменение системы оказания индивидуальной и дополнительной поддержки.</a:t>
            </a:r>
          </a:p>
          <a:p>
            <a:r>
              <a:rPr lang="ru-RU" dirty="0" smtClean="0"/>
              <a:t>2. Обучение по индивидуальным учебным планам.</a:t>
            </a:r>
          </a:p>
          <a:p>
            <a:r>
              <a:rPr lang="ru-RU" dirty="0" smtClean="0"/>
              <a:t>3. Изменение принципов и процедуры оценки и аттестации учащихся по таким планам.</a:t>
            </a:r>
          </a:p>
          <a:p>
            <a:pPr rtl="0"/>
            <a:endParaRPr lang="ru-RU" noProof="1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19" y="4220819"/>
            <a:ext cx="3299198" cy="247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2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298938"/>
            <a:ext cx="5193415" cy="3453249"/>
          </a:xfrm>
        </p:spPr>
        <p:txBody>
          <a:bodyPr/>
          <a:lstStyle/>
          <a:p>
            <a:r>
              <a:rPr lang="ru-RU" dirty="0" smtClean="0"/>
              <a:t>Стратегии совмещения жизненного и учебного пространства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00" y="3968187"/>
            <a:ext cx="11084262" cy="2520535"/>
          </a:xfrm>
        </p:spPr>
        <p:txBody>
          <a:bodyPr/>
          <a:lstStyle/>
          <a:p>
            <a:r>
              <a:rPr lang="ru-RU" dirty="0" smtClean="0"/>
              <a:t>В данном образовательном учреждении созданы условия для полноценного обеспечения жизнедеятельности </a:t>
            </a:r>
            <a:r>
              <a:rPr lang="ru-RU" dirty="0" err="1" smtClean="0"/>
              <a:t>обучающихся-инвалидов</a:t>
            </a:r>
            <a:r>
              <a:rPr lang="ru-RU" dirty="0" smtClean="0"/>
              <a:t> и лиц с ОВЗ, в том числе социально-бытовые условия, обеспечивающие доступность и беспрепятственный доступ к объектам инфраструктуры: широкие лифты и дверные проемы, подъездные пандусы, пандусы в переходах и местах общего пользования; туалетные, ванные комнаты и сантехническое оборудование приспособлены для студентов, передвигающихся на колясках; благоустроена для пребывания студентов на открытом воздухе территория вокруг учебного и жилых корпусов вуза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11</a:t>
            </a:fld>
            <a:endParaRPr lang="ru-RU" noProof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9" y="545124"/>
            <a:ext cx="10046769" cy="1881553"/>
          </a:xfrm>
        </p:spPr>
        <p:txBody>
          <a:bodyPr/>
          <a:lstStyle/>
          <a:p>
            <a:r>
              <a:rPr lang="ru-RU" dirty="0" smtClean="0"/>
              <a:t>Стратегии совмещения жизненного и учебного пространства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999" y="2725615"/>
            <a:ext cx="10961169" cy="3534508"/>
          </a:xfrm>
        </p:spPr>
        <p:txBody>
          <a:bodyPr/>
          <a:lstStyle/>
          <a:p>
            <a:pPr algn="ctr"/>
            <a:r>
              <a:rPr lang="ru-RU" sz="2800" i="1" dirty="0" smtClean="0"/>
              <a:t>Корпуса общежития соединены с учебным корпусом и столовой переходами, что создает условия </a:t>
            </a:r>
            <a:r>
              <a:rPr lang="ru-RU" sz="2800" i="1" dirty="0" err="1" smtClean="0"/>
              <a:t>безбарьерной</a:t>
            </a:r>
            <a:r>
              <a:rPr lang="ru-RU" sz="2800" i="1" dirty="0" smtClean="0"/>
              <a:t> среды для проживания и обучения студентов с ограниченными возможностями здоровья. Общежитие полностью адаптировано для проживания лиц с ограниченными возможностями здоровья, оборудовано лифтами, поручнями и пандусами.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12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53354" y="263769"/>
            <a:ext cx="6416895" cy="184638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Тактика совмещенных занятий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01662" y="2831123"/>
            <a:ext cx="6768587" cy="3646239"/>
          </a:xfrm>
        </p:spPr>
        <p:txBody>
          <a:bodyPr/>
          <a:lstStyle/>
          <a:p>
            <a:r>
              <a:rPr lang="ru-RU" dirty="0" smtClean="0"/>
              <a:t>На основе этой базы проводиться совмещенные очно-дистанционные занятия, когда студенты и серьезными ограничениями по здоровью ,не имеющие возможность посетить занятие очно, подключаются к занятию он-лайн , что дает эффект полного присутствия.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903075" y="6384925"/>
            <a:ext cx="288925" cy="288925"/>
          </a:xfrm>
        </p:spPr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13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509954" y="1125415"/>
            <a:ext cx="3411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корпусах МГГЭУ помимо учебных аудиторий, кабинетов для практических занятий студентов имеются 6 мультимедийных лабораторий, оборудованных современным компьютерным и мультимедийным оборудованием: интерактивными досками и проекторами. В наличии также 13 лекционных аудиторий, оснащенных мульмедийным оборудованием для проведения презентационных мероприятий 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73488"/>
            <a:ext cx="5297714" cy="2078699"/>
          </a:xfrm>
        </p:spPr>
        <p:txBody>
          <a:bodyPr/>
          <a:lstStyle/>
          <a:p>
            <a:r>
              <a:rPr lang="ru-RU" dirty="0" smtClean="0"/>
              <a:t>Уникальная образовательная среда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5644663" y="703385"/>
            <a:ext cx="6242538" cy="4312403"/>
          </a:xfrm>
        </p:spPr>
        <p:txBody>
          <a:bodyPr/>
          <a:lstStyle/>
          <a:p>
            <a:r>
              <a:rPr lang="ru-RU" dirty="0" smtClean="0"/>
              <a:t>МГГЭУ – это уникальная безбарьерная среда: все входы и выходы здания имеют расширенные дверные проемы и оборудованы пандусами; установлены специальные поручни для удобства передвижения маломобильных студентов. В зданиях установлены современные комфортабельные лифты с расширенными дверными проемами, кнопки лифтов имеют шрифт Брайля и звуковое сопровождение движения кабины, что обеспечивает удобство не только для инвалидов-опорников, но и слабовидящих и слабослышащих студентов. В холле главного корпуса университета установлено электронное информационное табло, приспособленное для использования инвалидами всех нозологий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07" y="3705149"/>
            <a:ext cx="3917313" cy="26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" y="102167"/>
            <a:ext cx="4007406" cy="17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3"/>
          </p:nvPr>
        </p:nvSpPr>
        <p:spPr>
          <a:xfrm>
            <a:off x="432001" y="1230923"/>
            <a:ext cx="3419030" cy="5172293"/>
          </a:xfrm>
        </p:spPr>
        <p:txBody>
          <a:bodyPr/>
          <a:lstStyle/>
          <a:p>
            <a:r>
              <a:rPr lang="ru-RU" dirty="0" smtClean="0"/>
              <a:t>Самое большое увеличение произошло в юриспруденции (36 чел.), экономика (20 чел.) и психолого-педагогическое образование (17 чел.). В общем, количество студентов, принятых за счет бюджетных ассигнований федерального бюджета увеличилось на 79 человек, а темп прироста составил 58 %. Темп прироста же других направлений варьируется от 180 % (юриспруденция) и 100 % (прикладная информатика и экономика) до – 100 % (журналистика и издательское дело).</a:t>
            </a:r>
          </a:p>
          <a:p>
            <a:r>
              <a:rPr lang="ru-RU" dirty="0" smtClean="0"/>
              <a:t>Это цифры за которыми стоит осознанная и  повседневная деятельность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15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9469" y="668215"/>
            <a:ext cx="4045316" cy="1635370"/>
          </a:xfrm>
        </p:spPr>
        <p:txBody>
          <a:bodyPr/>
          <a:lstStyle/>
          <a:p>
            <a:r>
              <a:rPr lang="ru-RU" dirty="0" smtClean="0"/>
              <a:t>Наши</a:t>
            </a:r>
            <a:br>
              <a:rPr lang="ru-RU" dirty="0" smtClean="0"/>
            </a:br>
            <a:r>
              <a:rPr lang="ru-RU" dirty="0" smtClean="0"/>
              <a:t>результаты </a:t>
            </a:r>
            <a:endParaRPr lang="ru-RU" dirty="0"/>
          </a:p>
        </p:txBody>
      </p:sp>
      <p:pic>
        <p:nvPicPr>
          <p:cNvPr id="9218" name="Picture 2" descr="День здоровья в МГГЭУ.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r="176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08" y="3158044"/>
            <a:ext cx="2981477" cy="198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92" y="4254548"/>
            <a:ext cx="3052401" cy="20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 8" descr="Логотип Backdrop">
            <a:extLst>
              <a:ext uri="{FF2B5EF4-FFF2-40B4-BE49-F238E27FC236}">
                <a16:creationId xmlns:a16="http://schemas.microsoft.com/office/drawing/2014/main" xmlns="" id="{F4E224D4-CF4C-4EC1-B54B-3738143F6391}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98938" y="2092569"/>
            <a:ext cx="10971311" cy="3119856"/>
          </a:xfrm>
        </p:spPr>
        <p:txBody>
          <a:bodyPr rtlCol="0"/>
          <a:lstStyle/>
          <a:p>
            <a:pPr rtl="0"/>
            <a:r>
              <a:rPr lang="ru-RU" dirty="0" smtClean="0"/>
              <a:t>Введение в тему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2338" y="608820"/>
            <a:ext cx="657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реализацию безграничных возможностей" людям с ограниченными возможностями здоровья.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785" y="1776046"/>
            <a:ext cx="95132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Инклюзия - это процесс, изменяющий систему социальных отношений и позитивно влияющий на процессы общественного развития в целом.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Инклюзивное образование (совместное развитие, обучение и воспитание детей с ограниченными возможностями здоровья и детей без таких ограничений) должно стать «точкой кристаллизации» многих инновационных процессов в образовании, которые будут способствовать кардинальным изменениям и переориентации целей деятельности образования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1072662"/>
            <a:ext cx="4444800" cy="5330554"/>
          </a:xfrm>
        </p:spPr>
        <p:txBody>
          <a:bodyPr rtlCol="0"/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Только 48% учреждений высшего образования ориентированы на нужды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студентов с ОВЗ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То есть, большая часть вузов по-прежнему не обеспечивает необходимыми условиями разные категории особенных студентов, что определяет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выбранной темы. Это приводит к необходимости длительного поиска учебного заведения, соответствующего нуждам конкретного абитуриента, и нередко переезду в другие регионы. Во многом это обусловлено относительно недавней актуализацией проблемы предоставления профессионального образования людям с ОВЗ и недостаточным финансированием.</a:t>
            </a:r>
          </a:p>
          <a:p>
            <a:pPr algn="ctr">
              <a:buNone/>
            </a:pPr>
            <a:endParaRPr lang="ru-RU" sz="2000" i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r>
              <a:rPr lang="ru-RU" dirty="0" smtClean="0"/>
              <a:t>Проблемы на сегодня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35241" y="3708115"/>
            <a:ext cx="4087450" cy="1415429"/>
          </a:xfrm>
        </p:spPr>
        <p:txBody>
          <a:bodyPr rtlCol="0"/>
          <a:lstStyle/>
          <a:p>
            <a:pPr rtl="0"/>
            <a:endParaRPr lang="ru-RU" noProof="1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17513"/>
          <a:stretch>
            <a:fillRect/>
          </a:stretch>
        </p:blipFill>
        <p:spPr bwMode="auto">
          <a:xfrm>
            <a:off x="5309761" y="3291839"/>
            <a:ext cx="2926232" cy="29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xmlns="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Стратегия развития инклюзивного  образования</a:t>
            </a:r>
            <a:br>
              <a:rPr lang="ru-RU" dirty="0" smtClean="0"/>
            </a:br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2369" y="1318846"/>
            <a:ext cx="111662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Определить принципы и цели инклюзивного образования можно лишь при соотнесении их с общечеловеческими ценностями социальной инклюзии: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Ценность человека не зависит от его способностей и достижений;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 Осознание себя частью общества. Каждый человек имеет право на общение и на то, чтобы быть услышанным и понятым;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 Подлинное образование может осуществляться только в контексте реальных взаимоотношений и взаимодействия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91" y="3258393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studika.ru/uploads/media/29324/7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4218167"/>
            <a:ext cx="3806682" cy="23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93517" y="4273062"/>
            <a:ext cx="3114051" cy="2584938"/>
          </a:xfrm>
        </p:spPr>
        <p:txBody>
          <a:bodyPr rtlCol="0"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Преемственность использования методов и технологий специального (коррекционного) образования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799" y="4044462"/>
            <a:ext cx="2047632" cy="2233246"/>
          </a:xfrm>
        </p:spPr>
        <p:txBody>
          <a:bodyPr rtlCol="0"/>
          <a:lstStyle/>
          <a:p>
            <a:pPr rtl="0"/>
            <a:r>
              <a:rPr lang="ru-RU" sz="1800" noProof="1" smtClean="0">
                <a:solidFill>
                  <a:schemeClr val="tx1"/>
                </a:solidFill>
              </a:rPr>
              <a:t>. </a:t>
            </a:r>
            <a:endParaRPr lang="ru-RU" sz="1800" noProof="1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Эволюционность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поэтапность</a:t>
            </a:r>
            <a:r>
              <a:rPr lang="ru-RU" sz="2000" dirty="0" smtClean="0">
                <a:solidFill>
                  <a:schemeClr val="tx1"/>
                </a:solidFill>
              </a:rPr>
              <a:t> развития инклюзивной практики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62658" y="4237892"/>
            <a:ext cx="2009341" cy="2620108"/>
          </a:xfrm>
        </p:spPr>
        <p:txBody>
          <a:bodyPr rtlCol="0"/>
          <a:lstStyle/>
          <a:p>
            <a:r>
              <a:rPr lang="ru-RU" sz="2000" dirty="0" smtClean="0">
                <a:solidFill>
                  <a:srgbClr val="FF0000"/>
                </a:solidFill>
              </a:rPr>
              <a:t>Системный характер изменений и их непрерывность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59469" y="633046"/>
            <a:ext cx="3863221" cy="2861441"/>
          </a:xfrm>
        </p:spPr>
        <p:txBody>
          <a:bodyPr rtlCol="0"/>
          <a:lstStyle/>
          <a:p>
            <a:r>
              <a:rPr lang="ru-RU" dirty="0" smtClean="0"/>
              <a:t>Принципы реализации стратегии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ru-RU" noProof="1" smtClean="0"/>
              <a:t>.</a:t>
            </a:r>
            <a:endParaRPr lang="ru-RU" noProof="1"/>
          </a:p>
        </p:txBody>
      </p:sp>
      <p:sp>
        <p:nvSpPr>
          <p:cNvPr id="88" name="Номер слайда 87">
            <a:extLst>
              <a:ext uri="{FF2B5EF4-FFF2-40B4-BE49-F238E27FC236}">
                <a16:creationId xmlns:a16="http://schemas.microsoft.com/office/drawing/2014/main" xmlns="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5</a:t>
            </a:fld>
            <a:endParaRPr lang="ru-RU" dirty="0"/>
          </a:p>
        </p:txBody>
      </p:sp>
      <p:pic>
        <p:nvPicPr>
          <p:cNvPr id="3074" name="Picture 2" descr="https://avatars.mds.yandex.net/get-altay/5235091/2a0000018114309a46fd3af174cbf80acae1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868" y="863697"/>
            <a:ext cx="2333966" cy="31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ГГЭУ_новый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09" y="2354539"/>
            <a:ext cx="1870081" cy="18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90" y="1920314"/>
            <a:ext cx="3298521" cy="22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246186" y="914401"/>
            <a:ext cx="5240214" cy="253218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 начало 2022 года по данным Департамента образования Москвы во всех типах образовательных учреждений воспитывалось и обучалось свыше 50 тыс. детей с ограниченными возможностями в развитии. Всего по данным Департамента соцзащиты в Москве всего проживает около 27 тыс. детей-инвалидов, из них более 19 тыс. детей от 0 до 18 лет получают образовательные услуги в учреждениях Департамента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актуальных условий и рисков.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2369" y="3708115"/>
            <a:ext cx="11230322" cy="253442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Выявляется ряд основных проблем, требующих системных решений. К ним следует, в первую очередь, отнести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>1. Отсутствие нормативного регулирования  механизмов включения  обучающегося в инклюзивное  образование в  сочетании с  устойчивой практикой исключения детей с нарушениями психики, </a:t>
            </a:r>
            <a:r>
              <a:rPr lang="ru-RU" sz="1600" dirty="0" err="1" smtClean="0">
                <a:solidFill>
                  <a:srgbClr val="C00000"/>
                </a:solidFill>
              </a:rPr>
              <a:t>эмоционнально--волевыми</a:t>
            </a:r>
            <a:r>
              <a:rPr lang="ru-RU" sz="1600" dirty="0" smtClean="0">
                <a:solidFill>
                  <a:srgbClr val="C00000"/>
                </a:solidFill>
              </a:rPr>
              <a:t>  проблемами, тяжелыми и множественными нарушениями развития из школьного социума путем организации их обучения на дому или в учреждениях  социального обслуживания</a:t>
            </a:r>
          </a:p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>2.Недостаточность диагностических технологий определения разнообразных потребностей участников образовательного процесса.</a:t>
            </a:r>
          </a:p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>3.Увеличение количества конфликтных ситуаций, связанных с несогласием родителей с решением ПМПК, разделением ответственности родителей детей с ОВЗ, поступающих в инклюзивные образовательные учреждения и самого ОУ.</a:t>
            </a:r>
          </a:p>
          <a:p>
            <a:pPr algn="l"/>
            <a:r>
              <a:rPr lang="ru-RU" sz="1600" dirty="0" smtClean="0"/>
              <a:t>1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4" r="28114"/>
          <a:stretch>
            <a:fillRect/>
          </a:stretch>
        </p:blipFill>
        <p:spPr bwMode="auto">
          <a:xfrm>
            <a:off x="5693673" y="1296063"/>
            <a:ext cx="2400755" cy="23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5631" y="439616"/>
            <a:ext cx="5075867" cy="738554"/>
          </a:xfrm>
        </p:spPr>
        <p:txBody>
          <a:bodyPr rtlCol="0"/>
          <a:lstStyle/>
          <a:p>
            <a:r>
              <a:rPr lang="ru-RU" sz="2800" dirty="0" smtClean="0"/>
              <a:t>Основные направления изменений</a:t>
            </a:r>
            <a:endParaRPr lang="ru-RU" sz="28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508" y="1301262"/>
            <a:ext cx="4800600" cy="5556738"/>
          </a:xfrm>
        </p:spPr>
        <p:txBody>
          <a:bodyPr rtlCol="0"/>
          <a:lstStyle/>
          <a:p>
            <a:r>
              <a:rPr lang="ru-RU" dirty="0" smtClean="0"/>
              <a:t>Изменение </a:t>
            </a:r>
            <a:r>
              <a:rPr lang="ru-RU" dirty="0" smtClean="0">
                <a:hlinkClick r:id="rId3" tooltip="Философия образования"/>
              </a:rPr>
              <a:t>философии образования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от «образования для образования» — к «образованию для развития».</a:t>
            </a:r>
          </a:p>
          <a:p>
            <a:r>
              <a:rPr lang="ru-RU" dirty="0" smtClean="0"/>
              <a:t>-  Преодоление социальных и профессиональных стереотипов в восприятии детей с ограниченными возможностями здоровья.</a:t>
            </a:r>
          </a:p>
          <a:p>
            <a:r>
              <a:rPr lang="ru-RU" dirty="0" smtClean="0"/>
              <a:t>-  Формирование сообщества, разделяющего идеи сотрудничества, стимулирующего развитие всех своих участников, в котором ценность каждого является основой общих достижений.</a:t>
            </a:r>
          </a:p>
          <a:p>
            <a:r>
              <a:rPr lang="ru-RU" noProof="1" smtClean="0"/>
              <a:t>.</a:t>
            </a:r>
            <a:endParaRPr lang="ru-RU" noProof="1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62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432001" y="738554"/>
            <a:ext cx="4444800" cy="5664662"/>
          </a:xfrm>
        </p:spPr>
        <p:txBody>
          <a:bodyPr/>
          <a:lstStyle/>
          <a:p>
            <a:r>
              <a:rPr lang="ru-RU" sz="2000" dirty="0" smtClean="0"/>
              <a:t>-  Разработка нормативно-правового обеспечения инклюзивного образования (</a:t>
            </a:r>
            <a:r>
              <a:rPr lang="ru-RU" sz="2000" b="1" dirty="0" smtClean="0"/>
              <a:t>реализуется на базе МГГЭУ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-  Возможность инклюзивного образования максимально приближено к месту жительства</a:t>
            </a:r>
          </a:p>
          <a:p>
            <a:r>
              <a:rPr lang="ru-RU" sz="2000" dirty="0" smtClean="0"/>
              <a:t>-  Соответствующая подготовка, профессиональная переподготовка и повышение квалификации педагогов общеобразовательных учреждений</a:t>
            </a:r>
          </a:p>
          <a:p>
            <a:r>
              <a:rPr lang="ru-RU" sz="2000" dirty="0" smtClean="0"/>
              <a:t>-  Создание преемственности между ОУ различных ступеней образования Создание системы образовательных вертикалей.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B67B645E-C5E5-4727-B977-D372A0AA71D9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9469" y="580292"/>
            <a:ext cx="3863221" cy="4543253"/>
          </a:xfrm>
        </p:spPr>
        <p:txBody>
          <a:bodyPr/>
          <a:lstStyle/>
          <a:p>
            <a:r>
              <a:rPr lang="ru-RU" sz="3600" b="1" dirty="0" smtClean="0"/>
              <a:t>Наши предложения по изменению организационно-правовых аспектов</a:t>
            </a:r>
            <a:endParaRPr lang="ru-RU" sz="3600" b="1" dirty="0"/>
          </a:p>
        </p:txBody>
      </p:sp>
      <p:pic>
        <p:nvPicPr>
          <p:cNvPr id="10242" name="Picture 2" descr="http://council.gov.ru/media/photos/image_huge/AzSAAyULKSN10kHRwjnj167ubmgqG3M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19838"/>
          <a:stretch>
            <a:fillRect/>
          </a:stretch>
        </p:blipFill>
        <p:spPr bwMode="auto">
          <a:xfrm>
            <a:off x="5184250" y="829951"/>
            <a:ext cx="2453074" cy="250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56" y="3275936"/>
            <a:ext cx="3929715" cy="22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16524"/>
            <a:ext cx="11330446" cy="879230"/>
          </a:xfrm>
        </p:spPr>
        <p:txBody>
          <a:bodyPr rtlCol="0"/>
          <a:lstStyle/>
          <a:p>
            <a:r>
              <a:rPr lang="ru-RU" sz="3600" dirty="0" smtClean="0"/>
              <a:t>Наши предложения  по  изменению организационно-правовых  аспектов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99" y="1389185"/>
            <a:ext cx="6160569" cy="5468815"/>
          </a:xfrm>
        </p:spPr>
        <p:txBody>
          <a:bodyPr rtlCol="0"/>
          <a:lstStyle/>
          <a:p>
            <a:r>
              <a:rPr lang="ru-RU" dirty="0" smtClean="0"/>
              <a:t>Обеспечение гибкости и вариативности структуры и содержания образовательного процесса с разработкой и применением индивидуальных маршрутов образования, индивидуальных учебных планов.(реализуется в МГГЭУ)</a:t>
            </a:r>
          </a:p>
          <a:p>
            <a:r>
              <a:rPr lang="ru-RU" dirty="0" smtClean="0"/>
              <a:t>Создание условий для ранней профориентации  </a:t>
            </a:r>
            <a:r>
              <a:rPr lang="ru-RU" dirty="0" err="1" smtClean="0"/>
              <a:t>предпрофессиональной</a:t>
            </a:r>
            <a:r>
              <a:rPr lang="ru-RU" dirty="0" smtClean="0"/>
              <a:t> и профессиональной подготовки учащихся с ОВЗ в системе общего образования.</a:t>
            </a:r>
          </a:p>
          <a:p>
            <a:r>
              <a:rPr lang="ru-RU" dirty="0" smtClean="0"/>
              <a:t>Формирование готовности родителей оказывать помощь ребенку и коллективу образовательного учреждения</a:t>
            </a:r>
          </a:p>
          <a:p>
            <a:r>
              <a:rPr lang="ru-RU" dirty="0" smtClean="0"/>
              <a:t>Введение дисциплин, необходимых для овладения инклюзивными технологиями обучения, в качестве обязательных во всех ВУЗах, готовящих педагогов и психологов.</a:t>
            </a:r>
          </a:p>
          <a:p>
            <a:pPr rtl="0"/>
            <a:endParaRPr lang="ru-RU" noProof="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9</a:t>
            </a:fld>
            <a:endParaRPr lang="ru-RU" dirty="0"/>
          </a:p>
        </p:txBody>
      </p:sp>
      <p:sp>
        <p:nvSpPr>
          <p:cNvPr id="6" name="Овал 5" descr="Логотип Backgdrop">
            <a:extLst>
              <a:ext uri="{FF2B5EF4-FFF2-40B4-BE49-F238E27FC236}">
                <a16:creationId xmlns:a16="http://schemas.microsoft.com/office/drawing/2014/main" xmlns="" id="{05B0670B-BF1F-4BCF-B83C-74D893BF46CC}"/>
              </a:ext>
            </a:extLst>
          </p:cNvPr>
          <p:cNvSpPr/>
          <p:nvPr/>
        </p:nvSpPr>
        <p:spPr>
          <a:xfrm>
            <a:off x="9618755" y="67646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 6" descr="Логотип Contoso">
            <a:extLst>
              <a:ext uri="{FF2B5EF4-FFF2-40B4-BE49-F238E27FC236}">
                <a16:creationId xmlns:a16="http://schemas.microsoft.com/office/drawing/2014/main" xmlns="" id="{65227EBC-85F6-4D53-9C19-579BACEE751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513" y="1510868"/>
            <a:ext cx="1728108" cy="666751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73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6835393_win32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tf66835393_win32</Template>
  <TotalTime>0</TotalTime>
  <Words>784</Words>
  <Application>Microsoft Office PowerPoint</Application>
  <PresentationFormat>Произвольный</PresentationFormat>
  <Paragraphs>82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tf66835393_win32</vt:lpstr>
      <vt:lpstr>Стратегии развития инклюзивного высшего образования (на  основе  анализа работы МГГЭУ)</vt:lpstr>
      <vt:lpstr>Введение в тему</vt:lpstr>
      <vt:lpstr>Проблемы на сегодня</vt:lpstr>
      <vt:lpstr>Стратегия развития инклюзивного  образования Цели:</vt:lpstr>
      <vt:lpstr>Принципы реализации стратегии</vt:lpstr>
      <vt:lpstr>Анализ актуальных условий и рисков.</vt:lpstr>
      <vt:lpstr>Основные направления изменений</vt:lpstr>
      <vt:lpstr>Презентация PowerPoint</vt:lpstr>
      <vt:lpstr>Наши предложения  по  изменению организационно-правовых  аспектов</vt:lpstr>
      <vt:lpstr>Наши подходы и опыт МГГЭУ</vt:lpstr>
      <vt:lpstr>Стратегии совмещения жизненного и учебного пространства</vt:lpstr>
      <vt:lpstr>Стратегии совмещения жизненного и учебного пространства</vt:lpstr>
      <vt:lpstr>Тактика совмещенных занятий</vt:lpstr>
      <vt:lpstr>Уникальная образовательная среда</vt:lpstr>
      <vt:lpstr>Наши результаты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2022-09-15T04:23:24Z</dcterms:created>
  <dcterms:modified xsi:type="dcterms:W3CDTF">2022-09-22T14:27:26Z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