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13" r:id="rId5"/>
    <p:sldMasterId id="2147483726" r:id="rId6"/>
  </p:sldMasterIdLst>
  <p:notesMasterIdLst>
    <p:notesMasterId r:id="rId29"/>
  </p:notesMasterIdLst>
  <p:sldIdLst>
    <p:sldId id="256" r:id="rId7"/>
    <p:sldId id="276" r:id="rId8"/>
    <p:sldId id="273" r:id="rId9"/>
    <p:sldId id="259" r:id="rId10"/>
    <p:sldId id="258" r:id="rId11"/>
    <p:sldId id="279" r:id="rId12"/>
    <p:sldId id="269" r:id="rId13"/>
    <p:sldId id="270" r:id="rId14"/>
    <p:sldId id="262" r:id="rId15"/>
    <p:sldId id="265" r:id="rId16"/>
    <p:sldId id="261" r:id="rId17"/>
    <p:sldId id="267" r:id="rId18"/>
    <p:sldId id="280" r:id="rId19"/>
    <p:sldId id="260" r:id="rId20"/>
    <p:sldId id="264" r:id="rId21"/>
    <p:sldId id="257" r:id="rId22"/>
    <p:sldId id="277" r:id="rId23"/>
    <p:sldId id="278" r:id="rId24"/>
    <p:sldId id="281" r:id="rId25"/>
    <p:sldId id="282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  <a:srgbClr val="FF33CC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8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B351C-6E40-42E9-9360-1DDE981FC063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6B4E1-022E-4B36-9CC4-DB4BEE003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66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B4E1-022E-4B36-9CC4-DB4BEE003F8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16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B4E1-022E-4B36-9CC4-DB4BEE003F8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53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6B4E1-022E-4B36-9CC4-DB4BEE003F8E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1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6146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80334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4E86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6146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80334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4E86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3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5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2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3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6146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80334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4E86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2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5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9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3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4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6146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80334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4E86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5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8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8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6146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80334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4E86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5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7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4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6146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80334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4E86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0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1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1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5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5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8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0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3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7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p3indirdur-Tarkan-Dilli-Dudu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5770" y="1443835"/>
            <a:ext cx="609600" cy="609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605CA1-38DB-4A04-906A-9BAA9C15B7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3887115"/>
            <a:ext cx="2819043" cy="26203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85720"/>
            <a:ext cx="9144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Студенты кафедры </a:t>
            </a:r>
          </a:p>
          <a:p>
            <a:pPr algn="ctr"/>
            <a:r>
              <a:rPr lang="ru-RU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раз </a:t>
            </a:r>
            <a:r>
              <a:rPr lang="ru-RU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участвовали </a:t>
            </a:r>
            <a:r>
              <a:rPr lang="ru-RU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во </a:t>
            </a:r>
            <a:r>
              <a:rPr lang="ru-RU" sz="5400" b="1" cap="none" spc="0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Внутривузовской</a:t>
            </a:r>
            <a:r>
              <a:rPr lang="ru-RU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конференции и </a:t>
            </a:r>
            <a:endParaRPr lang="ru-RU" sz="5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раз в Международных конференциях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61855" y="1596540"/>
            <a:ext cx="258683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15</a:t>
            </a:r>
            <a:endParaRPr lang="ru-RU" sz="9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690" y="4039820"/>
            <a:ext cx="106374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6</a:t>
            </a:r>
            <a:endParaRPr lang="ru-RU" sz="9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3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27605"/>
            <a:ext cx="9144000" cy="57615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</a:t>
            </a:r>
            <a:r>
              <a:rPr lang="ru-RU" sz="66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</a:t>
            </a:r>
            <a:r>
              <a:rPr lang="ru-RU" sz="54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лет 	Преподаватели 	кафедры Издали</a:t>
            </a:r>
          </a:p>
          <a:p>
            <a:pPr algn="ctr"/>
            <a:endParaRPr lang="ru-RU" sz="5400" b="1" cap="all" dirty="0">
              <a:ln>
                <a:solidFill>
                  <a:schemeClr val="tx1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54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Учебника и учебных пособий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84831" y="2665475"/>
            <a:ext cx="249619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ea typeface="Calibri"/>
                <a:cs typeface="Times New Roman"/>
              </a:rPr>
              <a:t>34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64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3835"/>
            <a:ext cx="8992209" cy="427574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/>
                <a:ea typeface="Calibri"/>
              </a:rPr>
              <a:t>			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26" y="671691"/>
            <a:ext cx="91440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6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Times New Roman"/>
              </a:rPr>
              <a:t>Преподавателями </a:t>
            </a:r>
            <a:endParaRPr lang="ru-RU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/>
              <a:ea typeface="Times New Roman"/>
            </a:endParaRPr>
          </a:p>
          <a:p>
            <a:r>
              <a:rPr lang="ru-RU" sz="6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Times New Roman"/>
              </a:rPr>
              <a:t>			и студентами </a:t>
            </a:r>
          </a:p>
          <a:p>
            <a:pPr algn="ctr"/>
            <a:r>
              <a:rPr lang="ru-RU" sz="6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Times New Roman"/>
              </a:rPr>
              <a:t>		кафедры </a:t>
            </a:r>
          </a:p>
          <a:p>
            <a:pPr algn="ctr"/>
            <a:r>
              <a:rPr lang="ru-RU" sz="6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Times New Roman"/>
              </a:rPr>
              <a:t>			было издано </a:t>
            </a:r>
          </a:p>
          <a:p>
            <a:pPr algn="ctr"/>
            <a:r>
              <a:rPr lang="ru-RU" sz="6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Times New Roman"/>
              </a:rPr>
              <a:t>	</a:t>
            </a:r>
            <a:r>
              <a:rPr lang="ru-RU" sz="6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Times New Roman"/>
              </a:rPr>
              <a:t>		тематических 				словаря</a:t>
            </a:r>
            <a:endParaRPr lang="ru-RU" sz="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733" y="3123589"/>
            <a:ext cx="2948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ea typeface="Calibri"/>
                <a:cs typeface="Times New Roman"/>
              </a:rPr>
              <a:t>2</a:t>
            </a:r>
            <a:endParaRPr lang="ru-RU" sz="2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87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554" y="44717"/>
            <a:ext cx="915455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</a:p>
          <a:p>
            <a:pPr algn="ctr"/>
            <a:endParaRPr lang="ru-RU" sz="15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7605"/>
            <a:ext cx="91440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9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10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0553" y="527605"/>
            <a:ext cx="915455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В копилке </a:t>
            </a:r>
          </a:p>
          <a:p>
            <a:pPr algn="ctr"/>
            <a:r>
              <a:rPr lang="ru-RU" sz="54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	      преподавателей по </a:t>
            </a:r>
          </a:p>
          <a:p>
            <a:pPr algn="ctr"/>
            <a:r>
              <a:rPr lang="ru-RU" sz="54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научно-исследовательской 				деятельности </a:t>
            </a:r>
          </a:p>
          <a:p>
            <a:pPr algn="ctr"/>
            <a:r>
              <a:rPr lang="ru-RU" sz="54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					имеется </a:t>
            </a:r>
          </a:p>
          <a:p>
            <a:pPr algn="ctr"/>
            <a:r>
              <a:rPr lang="ru-RU" sz="54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			научных статьи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076" y="3581705"/>
            <a:ext cx="365196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ea typeface="Calibri"/>
                <a:cs typeface="Times New Roman"/>
              </a:rPr>
              <a:t>126</a:t>
            </a:r>
            <a:endParaRPr lang="ru-RU" sz="15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1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3835"/>
            <a:ext cx="8992209" cy="427574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/>
                <a:ea typeface="Calibri"/>
              </a:rPr>
              <a:t>			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8720" y="222195"/>
            <a:ext cx="6862575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	</a:t>
            </a:r>
            <a:r>
              <a:rPr lang="ru-RU" sz="6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Выпускники</a:t>
            </a:r>
          </a:p>
          <a:p>
            <a:pPr algn="ctr"/>
            <a:r>
              <a:rPr lang="ru-RU" sz="6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 преподавателями выпустили</a:t>
            </a:r>
          </a:p>
          <a:p>
            <a:pPr algn="ctr"/>
            <a:r>
              <a:rPr lang="ru-RU" sz="6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выпускных альбомов</a:t>
            </a:r>
            <a:endParaRPr lang="ru-RU" sz="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670" y="2818180"/>
            <a:ext cx="172515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ea typeface="Calibri"/>
                <a:cs typeface="Times New Roman"/>
              </a:rPr>
              <a:t>5</a:t>
            </a:r>
            <a:endParaRPr lang="ru-RU" sz="20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2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1138425"/>
            <a:ext cx="8695035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000" b="1" cap="all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	На кафедре </a:t>
            </a:r>
          </a:p>
          <a:p>
            <a:pPr algn="ctr"/>
            <a:r>
              <a:rPr lang="ru-RU" sz="8000" b="1" cap="all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действует</a:t>
            </a:r>
          </a:p>
          <a:p>
            <a:pPr algn="ctr"/>
            <a:r>
              <a:rPr lang="ru-RU" sz="80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        		Научных 			кружка</a:t>
            </a:r>
            <a:endParaRPr lang="ru-RU" sz="80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4375" y="3276295"/>
            <a:ext cx="244528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ea typeface="Calibri"/>
                <a:cs typeface="Times New Roman"/>
              </a:rPr>
              <a:t>4</a:t>
            </a:r>
            <a:endParaRPr lang="ru-RU" sz="2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0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5720"/>
            <a:ext cx="9143999" cy="55528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6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Calibri"/>
                <a:cs typeface="MV Boli" panose="02000500030200090000" pitchFamily="2" charset="0"/>
              </a:rPr>
              <a:t>Студенты совместно </a:t>
            </a:r>
          </a:p>
          <a:p>
            <a:pPr algn="ctr">
              <a:lnSpc>
                <a:spcPct val="75000"/>
              </a:lnSpc>
            </a:pPr>
            <a:r>
              <a:rPr lang="ru-RU" sz="6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Calibri"/>
                <a:cs typeface="MV Boli" panose="02000500030200090000" pitchFamily="2" charset="0"/>
              </a:rPr>
              <a:t>с </a:t>
            </a:r>
          </a:p>
          <a:p>
            <a:pPr algn="ctr">
              <a:lnSpc>
                <a:spcPct val="75000"/>
              </a:lnSpc>
            </a:pPr>
            <a:r>
              <a:rPr lang="ru-RU" sz="6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Calibri"/>
                <a:cs typeface="MV Boli" panose="02000500030200090000" pitchFamily="2" charset="0"/>
              </a:rPr>
              <a:t>преподавателями кафедры </a:t>
            </a:r>
          </a:p>
          <a:p>
            <a:pPr algn="ctr">
              <a:lnSpc>
                <a:spcPct val="75000"/>
              </a:lnSpc>
            </a:pPr>
            <a:r>
              <a:rPr lang="ru-RU" sz="6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Calibri"/>
                <a:cs typeface="MV Boli" panose="02000500030200090000" pitchFamily="2" charset="0"/>
              </a:rPr>
              <a:t>издали </a:t>
            </a:r>
          </a:p>
          <a:p>
            <a:pPr algn="ctr">
              <a:lnSpc>
                <a:spcPct val="75000"/>
              </a:lnSpc>
              <a:spcAft>
                <a:spcPts val="1000"/>
              </a:spcAft>
            </a:pPr>
            <a:r>
              <a:rPr lang="ru-RU" sz="6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Calibri"/>
                <a:cs typeface="MV Boli" panose="02000500030200090000" pitchFamily="2" charset="0"/>
              </a:rPr>
              <a:t>  </a:t>
            </a:r>
            <a:r>
              <a:rPr lang="ru-RU" sz="6600" b="1" cap="all" dirty="0">
                <a:solidFill>
                  <a:srgbClr val="00B0F0"/>
                </a:solidFill>
                <a:effectLst>
                  <a:reflection blurRad="12700" stA="50000" endPos="50000" dist="4953" dir="5400000" sy="-100000"/>
                </a:effectLst>
                <a:latin typeface="Algerian"/>
                <a:ea typeface="Calibri"/>
                <a:cs typeface="Calibri"/>
              </a:rPr>
              <a:t>	</a:t>
            </a:r>
            <a:r>
              <a:rPr lang="ru-RU" sz="6600" b="1" cap="none" spc="-3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Calibri"/>
                <a:cs typeface="MV Boli" panose="02000500030200090000" pitchFamily="2" charset="0"/>
              </a:rPr>
              <a:t>     </a:t>
            </a:r>
            <a:r>
              <a:rPr lang="ru-RU" sz="6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Calibri"/>
                <a:cs typeface="MV Boli" panose="02000500030200090000" pitchFamily="2" charset="0"/>
              </a:rPr>
              <a:t>номеров газеты</a:t>
            </a:r>
          </a:p>
          <a:p>
            <a:pPr algn="ctr">
              <a:lnSpc>
                <a:spcPct val="75000"/>
              </a:lnSpc>
            </a:pPr>
            <a:r>
              <a:rPr lang="ru-RU" sz="6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ea typeface="Calibri"/>
                <a:cs typeface="MV Boli" panose="02000500030200090000" pitchFamily="2" charset="0"/>
              </a:rPr>
              <a:t> «Босфор»</a:t>
            </a:r>
            <a:endParaRPr lang="ru-RU" sz="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9" y="3581704"/>
            <a:ext cx="241925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0" b="1" cap="all" spc="-300" dirty="0">
                <a:solidFill>
                  <a:srgbClr val="00B0F0"/>
                </a:solidFill>
                <a:effectLst>
                  <a:reflection blurRad="12700" stA="50000" endPos="50000" dist="4953" dir="5400000" sy="-100000"/>
                </a:effectLst>
                <a:latin typeface="Algerian"/>
                <a:ea typeface="Calibri"/>
                <a:cs typeface="Calibri"/>
              </a:rPr>
              <a:t>15</a:t>
            </a:r>
            <a:endParaRPr lang="ru-RU" sz="15000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1810" y="12680"/>
            <a:ext cx="9175809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6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Студенты  </a:t>
            </a:r>
          </a:p>
          <a:p>
            <a:r>
              <a:rPr lang="ru-RU" sz="6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	</a:t>
            </a:r>
            <a:r>
              <a:rPr lang="ru-RU" sz="6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на протяжении </a:t>
            </a:r>
            <a:r>
              <a:rPr lang="ru-RU" sz="6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r>
              <a:rPr lang="ru-RU" sz="6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лет участвуют в олимпиаде</a:t>
            </a:r>
          </a:p>
          <a:p>
            <a:pPr algn="ctr"/>
            <a:r>
              <a:rPr lang="ru-RU" sz="6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по турецкому языку </a:t>
            </a:r>
          </a:p>
          <a:p>
            <a:pPr algn="r"/>
            <a:r>
              <a:rPr lang="ru-RU" sz="6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		и у них имеется</a:t>
            </a:r>
          </a:p>
          <a:p>
            <a:pPr algn="ctr"/>
            <a:r>
              <a:rPr lang="ru-RU" sz="6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	медалей</a:t>
            </a:r>
            <a:endParaRPr lang="ru-RU" sz="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61856" y="3624650"/>
            <a:ext cx="326563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37</a:t>
            </a:r>
            <a:endParaRPr lang="ru-RU" sz="2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8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2880" y="985720"/>
            <a:ext cx="36029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золотых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92245" y="2775078"/>
            <a:ext cx="51299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серебряных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6446" y="4661302"/>
            <a:ext cx="46382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бронзовых</a:t>
            </a:r>
            <a:endParaRPr lang="ru-RU" sz="72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259" y="770276"/>
            <a:ext cx="237391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ea typeface="Calibri"/>
                <a:cs typeface="Times New Roman"/>
              </a:rPr>
              <a:t>14</a:t>
            </a:r>
            <a:endParaRPr lang="ru-RU" sz="1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521" y="4445858"/>
            <a:ext cx="237391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ea typeface="Calibri"/>
                <a:cs typeface="Times New Roman"/>
              </a:rPr>
              <a:t>14</a:t>
            </a:r>
            <a:endParaRPr lang="ru-RU" sz="1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9712" y="2333881"/>
            <a:ext cx="100700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ea typeface="Calibri"/>
                <a:cs typeface="Times New Roman"/>
              </a:rPr>
              <a:t>9</a:t>
            </a:r>
            <a:r>
              <a:rPr lang="ru-RU" b="1" dirty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81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3835"/>
            <a:ext cx="8992209" cy="427574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/>
                <a:ea typeface="Calibri"/>
              </a:rPr>
              <a:t>			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064" y="1233130"/>
            <a:ext cx="294892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ea typeface="Calibri"/>
                <a:cs typeface="Times New Roman"/>
              </a:rPr>
              <a:t>3</a:t>
            </a:r>
            <a:endParaRPr lang="ru-RU" sz="20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1426" y="0"/>
            <a:ext cx="684303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По результатам олимпиады-кафедра занимает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8720" y="2800129"/>
            <a:ext cx="659998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место в России, где преподается турецкий язык</a:t>
            </a:r>
          </a:p>
        </p:txBody>
      </p:sp>
    </p:spTree>
    <p:extLst>
      <p:ext uri="{BB962C8B-B14F-4D97-AF65-F5344CB8AC3E}">
        <p14:creationId xmlns:p14="http://schemas.microsoft.com/office/powerpoint/2010/main" val="31220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2195"/>
            <a:ext cx="9144000" cy="3365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0" b="1" cap="all" dirty="0">
                <a:solidFill>
                  <a:srgbClr val="FF0000"/>
                </a:solidFill>
                <a:effectLst>
                  <a:reflection blurRad="12700" stA="50000" endPos="50000" dist="4953" dir="5400000" sy="-100000"/>
                </a:effectLst>
                <a:latin typeface="Algerian"/>
                <a:ea typeface="Calibri"/>
                <a:cs typeface="Calibri"/>
              </a:rPr>
              <a:t>10</a:t>
            </a:r>
            <a:r>
              <a:rPr lang="ru-RU" sz="15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8033" y="2967335"/>
            <a:ext cx="886794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12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</a:t>
            </a:r>
            <a:r>
              <a:rPr lang="ru-RU" sz="120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ет в цифрах</a:t>
            </a:r>
          </a:p>
        </p:txBody>
      </p:sp>
    </p:spTree>
    <p:extLst>
      <p:ext uri="{BB962C8B-B14F-4D97-AF65-F5344CB8AC3E}">
        <p14:creationId xmlns:p14="http://schemas.microsoft.com/office/powerpoint/2010/main" val="14509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85720"/>
            <a:ext cx="9144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Кафедрой было </a:t>
            </a:r>
          </a:p>
          <a:p>
            <a:r>
              <a:rPr lang="ru-RU" sz="54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			проведено </a:t>
            </a:r>
          </a:p>
          <a:p>
            <a:pPr algn="ctr"/>
            <a:r>
              <a:rPr lang="ru-RU" sz="54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программы по ДОП  образованию</a:t>
            </a:r>
          </a:p>
          <a:p>
            <a:pPr algn="ctr"/>
            <a:r>
              <a:rPr lang="ru-RU" sz="54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было выдано </a:t>
            </a:r>
          </a:p>
          <a:p>
            <a:pPr algn="ctr"/>
            <a:r>
              <a:rPr lang="ru-RU" sz="54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дипломов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38000" y="1639163"/>
            <a:ext cx="258683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ea typeface="Calibri"/>
                <a:cs typeface="Times New Roman"/>
              </a:rPr>
              <a:t>3</a:t>
            </a:r>
            <a:endParaRPr lang="ru-RU" sz="15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260" y="4650640"/>
            <a:ext cx="197601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/>
                <a:ea typeface="Calibri"/>
                <a:cs typeface="Times New Roman"/>
              </a:rPr>
              <a:t>28</a:t>
            </a:r>
            <a:endParaRPr lang="ru-RU" sz="10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5400" b="1" kern="0" dirty="0">
              <a:ln w="17780" cmpd="sng">
                <a:solidFill>
                  <a:prstClr val="black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  <a:outerShdw blurRad="50800" algn="tl" rotWithShape="0">
                  <a:srgbClr val="000000"/>
                </a:outerShdw>
              </a:effectLst>
              <a:latin typeface="Calibri"/>
            </a:endParaRPr>
          </a:p>
          <a:p>
            <a:pPr>
              <a:defRPr/>
            </a:pPr>
            <a:r>
              <a:rPr lang="ru-RU" sz="7200" b="1" kern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Calibri"/>
              </a:rPr>
              <a:t>Библиотечный фонд </a:t>
            </a:r>
          </a:p>
          <a:p>
            <a:pPr algn="ctr">
              <a:defRPr/>
            </a:pPr>
            <a:r>
              <a:rPr lang="ru-RU" sz="7200" b="1" kern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Calibri"/>
              </a:rPr>
              <a:t>ежегодно</a:t>
            </a:r>
          </a:p>
          <a:p>
            <a:pPr algn="ctr">
              <a:defRPr/>
            </a:pPr>
            <a:r>
              <a:rPr lang="ru-RU" sz="7200" b="1" kern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Calibri"/>
              </a:rPr>
              <a:t>пополняется сегодня на кафедре  	имеется           		книг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17899" y="5108755"/>
            <a:ext cx="28680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kern="0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1600</a:t>
            </a:r>
            <a:endParaRPr lang="ru-RU" sz="8800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29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07080" y="1901951"/>
            <a:ext cx="699625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Все только </a:t>
            </a:r>
          </a:p>
          <a:p>
            <a:pPr algn="ctr"/>
            <a:r>
              <a:rPr lang="ru-RU" sz="80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начинается…</a:t>
            </a:r>
          </a:p>
        </p:txBody>
      </p:sp>
    </p:spTree>
    <p:extLst>
      <p:ext uri="{BB962C8B-B14F-4D97-AF65-F5344CB8AC3E}">
        <p14:creationId xmlns:p14="http://schemas.microsoft.com/office/powerpoint/2010/main" val="68029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0360" y="5261460"/>
            <a:ext cx="5641849" cy="4581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Calibri"/>
              </a:rPr>
              <a:t>			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4950" y="680310"/>
            <a:ext cx="6099049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На кафедре сегодня </a:t>
            </a:r>
          </a:p>
          <a:p>
            <a:pPr algn="ctr"/>
            <a:r>
              <a:rPr lang="ru-RU" sz="8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обучается</a:t>
            </a:r>
          </a:p>
          <a:p>
            <a:pPr algn="ctr"/>
            <a:r>
              <a:rPr lang="ru-RU" sz="8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студентов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810" y="2970885"/>
            <a:ext cx="3536546" cy="36894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0" b="1" dirty="0">
                <a:solidFill>
                  <a:srgbClr val="00B0F0"/>
                </a:solidFill>
                <a:latin typeface="Algerian"/>
                <a:ea typeface="Calibri"/>
              </a:rPr>
              <a:t>60</a:t>
            </a:r>
            <a:endParaRPr lang="ru-RU" sz="220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35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27605"/>
            <a:ext cx="91440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10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9037" y="527605"/>
            <a:ext cx="6654963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 </a:t>
            </a:r>
            <a:r>
              <a:rPr lang="ru-RU" sz="9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r>
              <a:rPr lang="ru-RU" sz="9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лет </a:t>
            </a:r>
          </a:p>
          <a:p>
            <a:pPr algn="ctr"/>
            <a:r>
              <a:rPr lang="ru-RU" sz="9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на кафедре </a:t>
            </a:r>
          </a:p>
          <a:p>
            <a:pPr algn="ctr"/>
            <a:r>
              <a:rPr lang="ru-RU" sz="9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состоялось</a:t>
            </a:r>
          </a:p>
          <a:p>
            <a:pPr algn="ctr"/>
            <a:r>
              <a:rPr lang="ru-RU" sz="9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выпусков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9164" y="2918460"/>
            <a:ext cx="2109873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0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5</a:t>
            </a:r>
            <a:endParaRPr lang="ru-RU" sz="25000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220" y="374900"/>
            <a:ext cx="8704185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На сегодняшний </a:t>
            </a:r>
          </a:p>
          <a:p>
            <a:pPr algn="ctr"/>
            <a:r>
              <a:rPr lang="ru-RU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день </a:t>
            </a:r>
            <a:r>
              <a:rPr lang="ru-RU" sz="9600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35</a:t>
            </a:r>
            <a:r>
              <a:rPr lang="ru-RU" sz="5400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 </a:t>
            </a:r>
            <a:r>
              <a:rPr lang="ru-RU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выпускников кафедры получили дипломы «Лингвист-переводчик. </a:t>
            </a:r>
          </a:p>
          <a:p>
            <a:pPr algn="ctr"/>
            <a:r>
              <a:rPr lang="ru-RU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Турецкий и английский языки» 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27605"/>
            <a:ext cx="91440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9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10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-13407"/>
            <a:ext cx="9000444" cy="67864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5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Из 35 </a:t>
            </a:r>
          </a:p>
          <a:p>
            <a:r>
              <a:rPr lang="ru-RU" sz="75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		выпускников</a:t>
            </a:r>
          </a:p>
          <a:p>
            <a:pPr algn="ctr"/>
            <a:r>
              <a:rPr lang="ru-RU" sz="7500" b="1" cap="none" spc="-3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</a:t>
            </a:r>
            <a:r>
              <a:rPr lang="ru-RU" sz="75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человек</a:t>
            </a:r>
          </a:p>
          <a:p>
            <a:pPr algn="ctr"/>
            <a:r>
              <a:rPr lang="ru-RU" sz="75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работает по специальности </a:t>
            </a:r>
            <a:r>
              <a:rPr lang="ru-RU" sz="60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«Лингвист, переводчик»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9565" y="1901950"/>
            <a:ext cx="282676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10</a:t>
            </a:r>
            <a:endParaRPr lang="ru-RU" sz="15000" dirty="0"/>
          </a:p>
        </p:txBody>
      </p:sp>
    </p:spTree>
    <p:extLst>
      <p:ext uri="{BB962C8B-B14F-4D97-AF65-F5344CB8AC3E}">
        <p14:creationId xmlns:p14="http://schemas.microsoft.com/office/powerpoint/2010/main" val="17493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" y="623500"/>
            <a:ext cx="9143999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ibl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800" b="1" dirty="0">
              <a:ln w="11430" cap="flat" cmpd="sng" algn="ctr">
                <a:solidFill>
                  <a:srgbClr val="008000"/>
                </a:solidFill>
                <a:prstDash val="solid"/>
                <a:round/>
              </a:ln>
              <a:solidFill>
                <a:srgbClr val="FF0066"/>
              </a:solidFill>
              <a:effectLst>
                <a:outerShdw blurRad="80010" dist="40005" dir="5040000" algn="tl">
                  <a:srgbClr val="000000">
                    <a:alpha val="30000"/>
                  </a:srgbClr>
                </a:outerShdw>
              </a:effectLst>
              <a:latin typeface="Bernard MT Condensed"/>
              <a:ea typeface="Calibri"/>
            </a:endParaRPr>
          </a:p>
          <a:p>
            <a:r>
              <a:rPr lang="ru-RU" sz="20000" b="1" dirty="0">
                <a:ln w="11430" cap="flat" cmpd="sng" algn="ctr">
                  <a:solidFill>
                    <a:srgbClr val="008000"/>
                  </a:solidFill>
                  <a:prstDash val="solid"/>
                  <a:round/>
                </a:ln>
                <a:solidFill>
                  <a:srgbClr val="FF0066"/>
                </a:solidFill>
                <a:effectLst>
                  <a:outerShdw blurRad="80010" dist="40005" dir="5040000" algn="tl">
                    <a:srgbClr val="000000">
                      <a:alpha val="30000"/>
                    </a:srgbClr>
                  </a:outerShdw>
                </a:effectLst>
                <a:latin typeface="Bernard MT Condensed"/>
                <a:ea typeface="Calibri"/>
              </a:rPr>
              <a:t>  </a:t>
            </a:r>
            <a:endParaRPr lang="ru-RU" sz="6000" b="1" dirty="0">
              <a:ln w="11430">
                <a:solidFill>
                  <a:srgbClr val="008000"/>
                </a:solidFill>
              </a:ln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/>
              <a:ea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" y="69490"/>
            <a:ext cx="9143998" cy="68403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1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</a:p>
          <a:p>
            <a:pPr>
              <a:lnSpc>
                <a:spcPct val="95000"/>
              </a:lnSpc>
            </a:pPr>
            <a:r>
              <a:rPr lang="ru-RU" sz="90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На кафедре имеется 			дипломных 		работ и ВКР 		       		студентов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1437" y="1262124"/>
            <a:ext cx="2496196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0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35</a:t>
            </a:r>
            <a:endParaRPr lang="ru-RU" sz="15000" dirty="0"/>
          </a:p>
        </p:txBody>
      </p:sp>
    </p:spTree>
    <p:extLst>
      <p:ext uri="{BB962C8B-B14F-4D97-AF65-F5344CB8AC3E}">
        <p14:creationId xmlns:p14="http://schemas.microsoft.com/office/powerpoint/2010/main" val="29224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7578" y="69490"/>
            <a:ext cx="9144000" cy="1265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670"/>
              </a:spcBef>
            </a:pPr>
            <a:r>
              <a:rPr lang="ru-RU" sz="4400" b="1" dirty="0">
                <a:ln w="63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entury"/>
                <a:ea typeface="Calibri"/>
                <a:cs typeface="Aharoni"/>
              </a:rPr>
              <a:t>	</a:t>
            </a:r>
          </a:p>
          <a:p>
            <a:pPr algn="ctr">
              <a:lnSpc>
                <a:spcPct val="80000"/>
              </a:lnSpc>
              <a:spcBef>
                <a:spcPts val="670"/>
              </a:spcBef>
            </a:pPr>
            <a:endParaRPr lang="ru-RU" sz="4400" b="1" dirty="0">
              <a:ln w="6350" cap="flat" cmpd="sng" algn="ctr">
                <a:solidFill>
                  <a:srgbClr val="000000"/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Century"/>
              <a:cs typeface="Aharon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9490"/>
            <a:ext cx="9144000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7200" b="1" cap="all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Студентами </a:t>
            </a:r>
          </a:p>
          <a:p>
            <a:pPr>
              <a:lnSpc>
                <a:spcPct val="80000"/>
              </a:lnSpc>
            </a:pPr>
            <a:r>
              <a:rPr lang="ru-RU" sz="7200" b="1" cap="all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		кафедры за 	     		</a:t>
            </a:r>
            <a:r>
              <a:rPr lang="ru-RU" sz="8800" b="1" cap="all" spc="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ru-RU" sz="7200" b="1" cap="all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лет было написано  </a:t>
            </a:r>
            <a:r>
              <a:rPr lang="ru-RU" sz="12000" b="1" spc="-300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128</a:t>
            </a:r>
            <a:endParaRPr lang="ru-RU" sz="12000" b="1" cap="all" spc="-300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7200" b="1" cap="all" spc="0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курсовых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343034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554" y="44717"/>
            <a:ext cx="915455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</a:p>
          <a:p>
            <a:pPr algn="ctr"/>
            <a:endParaRPr lang="ru-RU" sz="15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7605"/>
            <a:ext cx="91440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9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10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0553" y="527605"/>
            <a:ext cx="915455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effectLst/>
              </a:rPr>
              <a:t>В копилке 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	      </a:t>
            </a:r>
            <a:r>
              <a:rPr lang="ru-RU" sz="54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effectLst/>
              </a:rPr>
              <a:t>студентов по </a:t>
            </a:r>
          </a:p>
          <a:p>
            <a:pPr algn="ctr"/>
            <a:r>
              <a:rPr lang="ru-RU" sz="54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effectLst/>
              </a:rPr>
              <a:t>научно-исследовательской 				деятельности </a:t>
            </a:r>
          </a:p>
          <a:p>
            <a:pPr algn="ctr"/>
            <a:r>
              <a:rPr lang="ru-RU" sz="54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effectLst/>
              </a:rPr>
              <a:t>					имеется </a:t>
            </a:r>
          </a:p>
          <a:p>
            <a:pPr algn="ctr"/>
            <a:r>
              <a:rPr lang="ru-RU" sz="54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effectLst/>
              </a:rPr>
              <a:t>			научных статьи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8965" y="3063629"/>
            <a:ext cx="2496196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0" b="1" dirty="0">
                <a:solidFill>
                  <a:srgbClr val="00B0F0"/>
                </a:solidFill>
                <a:latin typeface="Algerian"/>
                <a:ea typeface="Calibri"/>
                <a:cs typeface="Times New Roman"/>
              </a:rPr>
              <a:t>54</a:t>
            </a:r>
            <a:endParaRPr lang="ru-RU" sz="15000" dirty="0"/>
          </a:p>
        </p:txBody>
      </p:sp>
    </p:spTree>
    <p:extLst>
      <p:ext uri="{BB962C8B-B14F-4D97-AF65-F5344CB8AC3E}">
        <p14:creationId xmlns:p14="http://schemas.microsoft.com/office/powerpoint/2010/main" val="33358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">
        <p14:ferris dir="l"/>
      </p:transition>
    </mc:Choice>
    <mc:Fallback xmlns="">
      <p:transition spd="slow" advClick="0" advTm="1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Book Antiqua"/>
        <a:ea typeface=""/>
        <a:cs typeface=""/>
      </a:majorFont>
      <a:minorFont>
        <a:latin typeface="Broad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124</Words>
  <Application>Microsoft Office PowerPoint</Application>
  <PresentationFormat>Экран (4:3)</PresentationFormat>
  <Paragraphs>109</Paragraphs>
  <Slides>22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Algerian</vt:lpstr>
      <vt:lpstr>Arial</vt:lpstr>
      <vt:lpstr>Bernard MT Condensed</vt:lpstr>
      <vt:lpstr>Book Antiqua</vt:lpstr>
      <vt:lpstr>Broadway</vt:lpstr>
      <vt:lpstr>Calibri</vt:lpstr>
      <vt:lpstr>Century</vt:lpstr>
      <vt:lpstr>Times New Roman</vt:lpstr>
      <vt:lpstr>Office Theme</vt:lpstr>
      <vt:lpstr>1_Office Theme</vt:lpstr>
      <vt:lpstr>2_Office Theme</vt:lpstr>
      <vt:lpstr>3_Office Theme</vt:lpstr>
      <vt:lpstr>5_Office Theme</vt:lpstr>
      <vt:lpstr>6_Office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Бойко Юлианна</cp:lastModifiedBy>
  <cp:revision>80</cp:revision>
  <dcterms:created xsi:type="dcterms:W3CDTF">2013-08-21T19:17:07Z</dcterms:created>
  <dcterms:modified xsi:type="dcterms:W3CDTF">2019-04-29T06:18:30Z</dcterms:modified>
</cp:coreProperties>
</file>