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4"/>
  </p:notesMasterIdLst>
  <p:handoutMasterIdLst>
    <p:handoutMasterId r:id="rId15"/>
  </p:handoutMasterIdLst>
  <p:sldIdLst>
    <p:sldId id="289" r:id="rId2"/>
    <p:sldId id="302" r:id="rId3"/>
    <p:sldId id="290" r:id="rId4"/>
    <p:sldId id="296" r:id="rId5"/>
    <p:sldId id="294" r:id="rId6"/>
    <p:sldId id="291" r:id="rId7"/>
    <p:sldId id="293" r:id="rId8"/>
    <p:sldId id="298" r:id="rId9"/>
    <p:sldId id="300" r:id="rId10"/>
    <p:sldId id="301" r:id="rId11"/>
    <p:sldId id="297" r:id="rId12"/>
    <p:sldId id="299" r:id="rId13"/>
  </p:sldIdLst>
  <p:sldSz cx="9144000" cy="6858000" type="screen4x3"/>
  <p:notesSz cx="6761163" cy="9942513"/>
  <p:defaultTextStyle>
    <a:defPPr>
      <a:defRPr lang="ru-RU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(W1)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(W1)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(W1)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(W1)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(W1)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(W1)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(W1)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(W1)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(W1)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2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C2B47A"/>
    <a:srgbClr val="6666FF"/>
    <a:srgbClr val="808000"/>
    <a:srgbClr val="003399"/>
    <a:srgbClr val="66FFCC"/>
    <a:srgbClr val="151515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900" autoAdjust="0"/>
    <p:restoredTop sz="97387" autoAdjust="0"/>
  </p:normalViewPr>
  <p:slideViewPr>
    <p:cSldViewPr>
      <p:cViewPr>
        <p:scale>
          <a:sx n="70" d="100"/>
          <a:sy n="70" d="100"/>
        </p:scale>
        <p:origin x="-3462" y="-966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280"/>
    </p:cViewPr>
  </p:sorterViewPr>
  <p:notesViewPr>
    <p:cSldViewPr>
      <p:cViewPr varScale="1">
        <p:scale>
          <a:sx n="53" d="100"/>
          <a:sy n="53" d="100"/>
        </p:scale>
        <p:origin x="-1956" y="-96"/>
      </p:cViewPr>
      <p:guideLst>
        <p:guide orient="horz" pos="3132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9837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6" tIns="46328" rIns="92656" bIns="46328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1326" y="0"/>
            <a:ext cx="2929837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6" tIns="46328" rIns="92656" bIns="4632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5387"/>
            <a:ext cx="2929837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6" tIns="46328" rIns="92656" bIns="46328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1326" y="9445387"/>
            <a:ext cx="2929837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6" tIns="46328" rIns="92656" bIns="4632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44EDCCA0-2419-4A23-A94F-C6DA91AA09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125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9837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6" tIns="46328" rIns="92656" bIns="46328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761" y="0"/>
            <a:ext cx="2929837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6" tIns="46328" rIns="92656" bIns="4632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117" y="4722694"/>
            <a:ext cx="5408930" cy="4474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6" tIns="46328" rIns="92656" bIns="46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662"/>
            <a:ext cx="2929837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6" tIns="46328" rIns="92656" bIns="46328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761" y="9443662"/>
            <a:ext cx="2929837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6" tIns="46328" rIns="92656" bIns="4632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23326C4-411F-45C3-AF06-77EBC7F8F1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4886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D7980-914C-4EFF-AE32-D84DD8ACABFB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784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4F8C3-A8DF-4AE5-9765-30B05CF62B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2463" y="152400"/>
            <a:ext cx="1952625" cy="59801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152400"/>
            <a:ext cx="5707063" cy="59801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E5430-D55C-4846-80EC-B10CD7634A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793038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9533A-5D09-44D2-818A-69D85EAB80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793038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DDD6D-55B7-4FB2-BF9C-3BD8ED5BE9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7D40-CBA3-4B66-9ED6-81BE59944EBC}" type="datetimeFigureOut">
              <a:rPr lang="ru-RU" smtClean="0"/>
              <a:pPr/>
              <a:t>26.04.2018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25822-F490-48F0-8FCE-9A70087A7C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0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D7A1D-00F4-4CCD-B551-3519CCB0F0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D3AB1-7D14-455B-B89B-5C2BE87802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81AA1-74C2-4915-8FB9-88FB4126CC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C511F-8835-461F-B762-F9F5AFEDE5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A9254-B241-4EEF-9989-4E64B0CF58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93622-993D-4015-9498-CBBC9B6B1E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61E43-FED4-49FA-A010-9CAB5F7C8E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9CF98-65B3-4E11-BBD8-14507E115D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slide" Target="../slides/slide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07" name="Rectangle 15"/>
          <p:cNvSpPr>
            <a:spLocks noChangeArrowheads="1"/>
          </p:cNvSpPr>
          <p:nvPr userDrawn="1"/>
        </p:nvSpPr>
        <p:spPr bwMode="gray">
          <a:xfrm>
            <a:off x="442913" y="12604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kumimoji="1" lang="ru-RU" sz="2400">
              <a:latin typeface="Tahoma" pitchFamily="34" charset="0"/>
            </a:endParaRPr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ltGray">
          <a:xfrm>
            <a:off x="417513" y="7810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kumimoji="1" lang="ru-RU" sz="2400">
              <a:latin typeface="Tahoma" pitchFamily="34" charset="0"/>
            </a:endParaRP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ltGray">
          <a:xfrm>
            <a:off x="800100" y="7810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kumimoji="1" lang="ru-RU" sz="2400">
              <a:latin typeface="Tahoma" pitchFamily="34" charset="0"/>
            </a:endParaRP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ltGray">
          <a:xfrm>
            <a:off x="541338" y="12033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kumimoji="1" lang="ru-RU" sz="2400">
              <a:latin typeface="Tahoma" pitchFamily="34" charset="0"/>
            </a:endParaRPr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ltGray">
          <a:xfrm>
            <a:off x="911225" y="12033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kumimoji="1" lang="ru-RU" sz="2400">
              <a:latin typeface="Tahoma" pitchFamily="34" charset="0"/>
            </a:endParaRPr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ltGray">
          <a:xfrm>
            <a:off x="127000" y="11303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kumimoji="1" lang="ru-RU" sz="2400">
              <a:latin typeface="Tahoma" pitchFamily="34" charset="0"/>
            </a:endParaRPr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gray">
          <a:xfrm>
            <a:off x="762000" y="6731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kumimoji="1" lang="ru-RU" sz="2400">
              <a:latin typeface="Tahoma" pitchFamily="34" charset="0"/>
            </a:endParaRP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52400"/>
            <a:ext cx="77930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  <p:sp>
        <p:nvSpPr>
          <p:cNvPr id="5940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940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940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fld id="{4A2885FE-FCC1-4E92-8F97-398E0091C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9406" name="Rectangle 14"/>
          <p:cNvSpPr>
            <a:spLocks noChangeArrowheads="1"/>
          </p:cNvSpPr>
          <p:nvPr userDrawn="1"/>
        </p:nvSpPr>
        <p:spPr bwMode="gray">
          <a:xfrm>
            <a:off x="762000" y="152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kumimoji="1" lang="ru-RU" sz="2400">
              <a:latin typeface="Tahoma" pitchFamily="34" charset="0"/>
            </a:endParaRPr>
          </a:p>
        </p:txBody>
      </p:sp>
      <p:sp>
        <p:nvSpPr>
          <p:cNvPr id="59408" name="AutoShape 16">
            <a:hlinkClick r:id="rId16" action="ppaction://hlinksldjump" highlightClick="1"/>
          </p:cNvPr>
          <p:cNvSpPr>
            <a:spLocks noChangeArrowheads="1"/>
          </p:cNvSpPr>
          <p:nvPr userDrawn="1"/>
        </p:nvSpPr>
        <p:spPr bwMode="auto">
          <a:xfrm>
            <a:off x="8891588" y="0"/>
            <a:ext cx="252412" cy="252413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Tahoma" pitchFamily="34" charset="0"/>
            </a:endParaRPr>
          </a:p>
        </p:txBody>
      </p:sp>
      <p:sp>
        <p:nvSpPr>
          <p:cNvPr id="4113" name="AutoShape 17">
            <a:hlinkClick r:id="" action="ppaction://hlinkshowjump?jump=previousslide" highlightClick="1"/>
          </p:cNvPr>
          <p:cNvSpPr>
            <a:spLocks noChangeArrowheads="1"/>
          </p:cNvSpPr>
          <p:nvPr userDrawn="1"/>
        </p:nvSpPr>
        <p:spPr bwMode="auto">
          <a:xfrm rot="5400000">
            <a:off x="8891587" y="304801"/>
            <a:ext cx="252413" cy="252412"/>
          </a:xfrm>
          <a:prstGeom prst="actionButtonBackPreviou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114" name="AutoShape 18">
            <a:hlinkClick r:id="" action="ppaction://hlinkshowjump?jump=nextslide" highlightClick="1"/>
          </p:cNvPr>
          <p:cNvSpPr>
            <a:spLocks noChangeArrowheads="1"/>
          </p:cNvSpPr>
          <p:nvPr userDrawn="1"/>
        </p:nvSpPr>
        <p:spPr bwMode="auto">
          <a:xfrm rot="16200000">
            <a:off x="8891588" y="547688"/>
            <a:ext cx="252412" cy="252412"/>
          </a:xfrm>
          <a:prstGeom prst="actionButtonBackPreviou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transition spd="slow">
    <p:split orient="vert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46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75688" y="6524625"/>
            <a:ext cx="468312" cy="333375"/>
          </a:xfrm>
        </p:spPr>
        <p:txBody>
          <a:bodyPr/>
          <a:lstStyle/>
          <a:p>
            <a:fld id="{8585CC07-6119-4079-9C5A-D250EBB36330}" type="slidenum">
              <a:rPr lang="ru-RU" smtClean="0"/>
              <a:pPr/>
              <a:t>1</a:t>
            </a:fld>
            <a:endParaRPr lang="ru-RU" dirty="0" smtClean="0"/>
          </a:p>
        </p:txBody>
      </p:sp>
      <p:sp useBgFill="1">
        <p:nvSpPr>
          <p:cNvPr id="6148" name="TextBox 5"/>
          <p:cNvSpPr txBox="1">
            <a:spLocks noChangeArrowheads="1"/>
          </p:cNvSpPr>
          <p:nvPr/>
        </p:nvSpPr>
        <p:spPr bwMode="auto">
          <a:xfrm>
            <a:off x="8316913" y="6453188"/>
            <a:ext cx="792162" cy="369887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330941" y="1700808"/>
            <a:ext cx="849744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+mn-lt"/>
              </a:rPr>
              <a:t>«Обратная связь» </a:t>
            </a:r>
          </a:p>
          <a:p>
            <a:r>
              <a:rPr lang="ru-RU" sz="4000" b="1" dirty="0" smtClean="0">
                <a:solidFill>
                  <a:schemeClr val="tx2"/>
                </a:solidFill>
                <a:latin typeface="+mn-lt"/>
              </a:rPr>
              <a:t>как критерий </a:t>
            </a:r>
          </a:p>
          <a:p>
            <a:r>
              <a:rPr lang="ru-RU" sz="4000" b="1" dirty="0" smtClean="0">
                <a:solidFill>
                  <a:schemeClr val="tx2"/>
                </a:solidFill>
                <a:latin typeface="+mn-lt"/>
              </a:rPr>
              <a:t>и основа </a:t>
            </a:r>
          </a:p>
          <a:p>
            <a:r>
              <a:rPr lang="ru-RU" sz="4000" b="1" dirty="0" smtClean="0">
                <a:solidFill>
                  <a:schemeClr val="tx2"/>
                </a:solidFill>
                <a:latin typeface="+mn-lt"/>
              </a:rPr>
              <a:t>инклюзивного подхода</a:t>
            </a:r>
            <a:endParaRPr lang="ru-RU" sz="40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07904" y="6083856"/>
            <a:ext cx="5401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dirty="0" smtClean="0"/>
              <a:t>Разработчик: </a:t>
            </a:r>
            <a:r>
              <a:rPr lang="ru-RU" dirty="0" smtClean="0"/>
              <a:t>кафедра </a:t>
            </a:r>
            <a:r>
              <a:rPr lang="ru-RU" dirty="0" smtClean="0"/>
              <a:t>истории и </a:t>
            </a:r>
            <a:r>
              <a:rPr lang="ru-RU" dirty="0" smtClean="0"/>
              <a:t>философии МГГЭУ</a:t>
            </a:r>
            <a:endParaRPr lang="ru-RU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0962" y="142852"/>
            <a:ext cx="7793038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ИНТАРАКТИВНЫЕ КОМПОНЕНТЫ </a:t>
            </a:r>
            <a:r>
              <a:rPr lang="ru-RU" sz="3000" dirty="0" smtClean="0"/>
              <a:t>САМОСТОЯТЕЛЬНОЙ РАБОТЫ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2866" y="1846479"/>
            <a:ext cx="7772400" cy="3958786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Регулярные выполнения домашних заданий.</a:t>
            </a:r>
          </a:p>
          <a:p>
            <a:r>
              <a:rPr lang="ru-RU" sz="2000" dirty="0" smtClean="0"/>
              <a:t>Опыт рефлексии: разграничение понятого и непонятого, в понятом принимаемого и отвергаемого.</a:t>
            </a:r>
          </a:p>
          <a:p>
            <a:r>
              <a:rPr lang="ru-RU" sz="2000" dirty="0" smtClean="0"/>
              <a:t>Составление вопросов на основе понятого.</a:t>
            </a:r>
          </a:p>
          <a:p>
            <a:r>
              <a:rPr lang="ru-RU" sz="2000" dirty="0" smtClean="0"/>
              <a:t>Формулировка вопросов по непонятому.</a:t>
            </a:r>
          </a:p>
          <a:p>
            <a:r>
              <a:rPr lang="ru-RU" sz="2000" dirty="0" smtClean="0"/>
              <a:t>Апробация полученных знаний за рамками учебного процесса (задание на чтение спец. литературы, анализ конкретных жизненных ситуаций, бесед, сообщений СМИ).</a:t>
            </a:r>
          </a:p>
          <a:p>
            <a:r>
              <a:rPr lang="ru-RU" sz="2000" dirty="0" smtClean="0"/>
              <a:t>Прорабатывание теоретического материала с письменной фиксацией ответов на контрольные вопросы.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9169412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142852"/>
            <a:ext cx="7793038" cy="1143000"/>
          </a:xfrm>
        </p:spPr>
        <p:txBody>
          <a:bodyPr>
            <a:normAutofit/>
          </a:bodyPr>
          <a:lstStyle/>
          <a:p>
            <a:r>
              <a:rPr lang="ru-RU" sz="3000" dirty="0" smtClean="0"/>
              <a:t>ИНТЕРАКТИВНЫЙ СРЕЗ  </a:t>
            </a:r>
            <a:br>
              <a:rPr lang="ru-RU" sz="3000" dirty="0" smtClean="0"/>
            </a:br>
            <a:r>
              <a:rPr lang="ru-RU" sz="3000" dirty="0" smtClean="0"/>
              <a:t>ЛЕКЦИОННЫХ ЗАНЯТИЙ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6374" y="1714488"/>
            <a:ext cx="7772400" cy="4071966"/>
          </a:xfrm>
        </p:spPr>
        <p:txBody>
          <a:bodyPr>
            <a:normAutofit fontScale="92500"/>
          </a:bodyPr>
          <a:lstStyle/>
          <a:p>
            <a:r>
              <a:rPr lang="ru-RU" sz="2200" dirty="0" smtClean="0"/>
              <a:t>Обеспечение каждого необходимым теоретическим материалом (учебное пособие, проверка качества записей лекций). </a:t>
            </a:r>
          </a:p>
          <a:p>
            <a:r>
              <a:rPr lang="ru-RU" sz="2200" dirty="0" smtClean="0"/>
              <a:t>Соответствие подаваемого материала уровню слушателей</a:t>
            </a:r>
          </a:p>
          <a:p>
            <a:r>
              <a:rPr lang="ru-RU" sz="2200" dirty="0" smtClean="0"/>
              <a:t>Учет дифференциации слушателей</a:t>
            </a:r>
          </a:p>
          <a:p>
            <a:r>
              <a:rPr lang="ru-RU" sz="2200" dirty="0" smtClean="0"/>
              <a:t>Выделение в каждой теме необходимого минимума, без овладения которым продвижение вперед невозможно </a:t>
            </a:r>
          </a:p>
          <a:p>
            <a:r>
              <a:rPr lang="ru-RU" sz="2200" dirty="0" smtClean="0"/>
              <a:t>Поддержание внимания аудитории (отступления, эмоциональный заряд, вступление с аудиторией в диалог)</a:t>
            </a:r>
          </a:p>
          <a:p>
            <a:r>
              <a:rPr lang="ru-RU" sz="2200" dirty="0" smtClean="0"/>
              <a:t>Связь нового материала с пройденным. Постоянное повторение основ. </a:t>
            </a: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66134715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142852"/>
            <a:ext cx="7793038" cy="1143000"/>
          </a:xfrm>
        </p:spPr>
        <p:txBody>
          <a:bodyPr/>
          <a:lstStyle/>
          <a:p>
            <a:r>
              <a:rPr lang="ru-RU" dirty="0" smtClean="0"/>
              <a:t>ИНТЕРАКТИВНЫЕ КОМПОНЕНТЫ СЕМИНАРСКИХ ЗАНЯТИЙ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544" y="1785926"/>
            <a:ext cx="8383616" cy="557214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Неприятие бездумного повторения чужих мыслей.</a:t>
            </a:r>
          </a:p>
          <a:p>
            <a:r>
              <a:rPr lang="ru-RU" sz="2000" dirty="0" smtClean="0"/>
              <a:t>Постоянный ответ на вопрос «почему?». Выяснение причинно-следственных связей.</a:t>
            </a:r>
          </a:p>
          <a:p>
            <a:r>
              <a:rPr lang="ru-RU" sz="2000" dirty="0" smtClean="0"/>
              <a:t>Установка на комплексное восприятие курса. Формирование целостной картины.</a:t>
            </a:r>
          </a:p>
          <a:p>
            <a:r>
              <a:rPr lang="ru-RU" sz="2000" dirty="0" smtClean="0"/>
              <a:t>Закрепление полученных знаний в ходе игры, участники которой демонстрируют друг другу умение задать вопрос и дать ответ по ключевым пунктам пройденной темы (раздела, курса). </a:t>
            </a:r>
          </a:p>
          <a:p>
            <a:r>
              <a:rPr lang="ru-RU" sz="2000" dirty="0" smtClean="0"/>
              <a:t>Включение преуспевающих студентов в процесс обучения студентов отстающих.</a:t>
            </a:r>
          </a:p>
          <a:p>
            <a:r>
              <a:rPr lang="ru-RU" sz="2000" dirty="0" smtClean="0"/>
              <a:t>Подведение </a:t>
            </a:r>
            <a:r>
              <a:rPr lang="ru-RU" sz="2000" dirty="0"/>
              <a:t>итогов.  Персональная обратная связь. Фиксация индивидуальной усвояемости.</a:t>
            </a:r>
          </a:p>
          <a:p>
            <a:endParaRPr lang="ru-RU" sz="1800" dirty="0" smtClean="0"/>
          </a:p>
          <a:p>
            <a:endParaRPr lang="ru-RU" sz="2100" dirty="0" smtClean="0"/>
          </a:p>
          <a:p>
            <a:endParaRPr lang="ru-RU" sz="2100" dirty="0" smtClean="0"/>
          </a:p>
          <a:p>
            <a:pPr marL="0" indent="0">
              <a:buNone/>
            </a:pPr>
            <a:endParaRPr lang="ru-RU" sz="21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372925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46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75688" y="6524625"/>
            <a:ext cx="468312" cy="333375"/>
          </a:xfrm>
        </p:spPr>
        <p:txBody>
          <a:bodyPr/>
          <a:lstStyle/>
          <a:p>
            <a:fld id="{8585CC07-6119-4079-9C5A-D250EBB36330}" type="slidenum">
              <a:rPr lang="ru-RU" smtClean="0"/>
              <a:pPr/>
              <a:t>2</a:t>
            </a:fld>
            <a:endParaRPr lang="ru-RU" dirty="0" smtClean="0"/>
          </a:p>
        </p:txBody>
      </p:sp>
      <p:sp useBgFill="1">
        <p:nvSpPr>
          <p:cNvPr id="6148" name="TextBox 5"/>
          <p:cNvSpPr txBox="1">
            <a:spLocks noChangeArrowheads="1"/>
          </p:cNvSpPr>
          <p:nvPr/>
        </p:nvSpPr>
        <p:spPr bwMode="auto">
          <a:xfrm>
            <a:off x="8316913" y="6453188"/>
            <a:ext cx="792162" cy="369887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655920" y="1748276"/>
            <a:ext cx="849744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l">
              <a:buAutoNum type="arabicPeriod"/>
            </a:pPr>
            <a:r>
              <a:rPr lang="ru-RU" sz="3000" dirty="0" smtClean="0"/>
              <a:t>Понятие интерактивного подхода</a:t>
            </a:r>
          </a:p>
          <a:p>
            <a:pPr marL="514350" indent="-514350" algn="l">
              <a:buFontTx/>
              <a:buAutoNum type="arabicPeriod"/>
            </a:pPr>
            <a:r>
              <a:rPr lang="ru-RU" sz="3000" dirty="0"/>
              <a:t>Философские истоки интерактивного подхода</a:t>
            </a:r>
          </a:p>
          <a:p>
            <a:pPr marL="514350" indent="-514350" algn="l">
              <a:buAutoNum type="arabicPeriod"/>
            </a:pPr>
            <a:r>
              <a:rPr lang="ru-RU" sz="3000" dirty="0" smtClean="0"/>
              <a:t>Специфика интерактивного подхода</a:t>
            </a:r>
          </a:p>
          <a:p>
            <a:pPr marL="514350" indent="-514350" algn="l">
              <a:buAutoNum type="arabicPeriod"/>
            </a:pPr>
            <a:r>
              <a:rPr lang="ru-RU" sz="3000" dirty="0" smtClean="0"/>
              <a:t>Недостатки традиционного подхода</a:t>
            </a:r>
          </a:p>
          <a:p>
            <a:pPr marL="514350" indent="-514350" algn="l">
              <a:buAutoNum type="arabicPeriod"/>
            </a:pPr>
            <a:r>
              <a:rPr lang="ru-RU" sz="3000" dirty="0" smtClean="0"/>
              <a:t>Достоинства интерактивного подхода</a:t>
            </a:r>
          </a:p>
          <a:p>
            <a:pPr marL="514350" indent="-514350" algn="l">
              <a:buAutoNum type="arabicPeriod"/>
            </a:pPr>
            <a:r>
              <a:rPr lang="ru-RU" sz="3000" dirty="0" smtClean="0"/>
              <a:t>Интерактивные компоненты домашней работы, семинарских и лекционных занятий</a:t>
            </a:r>
          </a:p>
          <a:p>
            <a:pPr marL="514350" indent="-514350" algn="l">
              <a:buAutoNum type="arabicPeriod"/>
            </a:pPr>
            <a:endParaRPr lang="ru-RU" sz="3000" dirty="0" smtClean="0"/>
          </a:p>
          <a:p>
            <a:pPr marL="514350" indent="-514350">
              <a:buAutoNum type="arabicPeriod"/>
            </a:pP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252831944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142852"/>
            <a:ext cx="7793038" cy="1143000"/>
          </a:xfrm>
        </p:spPr>
        <p:txBody>
          <a:bodyPr>
            <a:normAutofit/>
          </a:bodyPr>
          <a:lstStyle/>
          <a:p>
            <a:r>
              <a:rPr lang="ru-RU" sz="3000" dirty="0" smtClean="0"/>
              <a:t>ПОНЯТИЕ ИНТЕРАКТИВНОГО ПОДХОДА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6193" y="2420888"/>
            <a:ext cx="8229600" cy="38863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200" dirty="0" smtClean="0"/>
              <a:t>Interact </a:t>
            </a:r>
            <a:r>
              <a:rPr lang="en-US" sz="2200" dirty="0"/>
              <a:t>= </a:t>
            </a:r>
            <a:r>
              <a:rPr lang="en-US" sz="2200" dirty="0" smtClean="0"/>
              <a:t>inter</a:t>
            </a:r>
            <a:r>
              <a:rPr lang="ru-RU" sz="2200" dirty="0" smtClean="0"/>
              <a:t> (</a:t>
            </a:r>
            <a:r>
              <a:rPr lang="ru-RU" sz="2200" dirty="0" err="1" smtClean="0"/>
              <a:t>взаимо</a:t>
            </a:r>
            <a:r>
              <a:rPr lang="ru-RU" sz="2200" dirty="0" smtClean="0"/>
              <a:t>-) </a:t>
            </a:r>
            <a:r>
              <a:rPr lang="en-US" sz="2200" dirty="0" smtClean="0"/>
              <a:t>+ act </a:t>
            </a:r>
            <a:r>
              <a:rPr lang="ru-RU" sz="2200" dirty="0" smtClean="0"/>
              <a:t>(действие) = взаимодействие</a:t>
            </a:r>
          </a:p>
          <a:p>
            <a:endParaRPr lang="ru-RU" sz="22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11560" y="3212976"/>
            <a:ext cx="74295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/>
              <a:t>Интерактивное обучение — это построенная на принципе обратной связи совместная мыслительная деятельность обучающего и обучаемого, направленная на решение определенной познавательной задачи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71984020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0"/>
            <a:ext cx="7488832" cy="1143000"/>
          </a:xfrm>
        </p:spPr>
        <p:txBody>
          <a:bodyPr>
            <a:normAutofit/>
          </a:bodyPr>
          <a:lstStyle/>
          <a:p>
            <a:r>
              <a:rPr lang="ru-RU" sz="3000" dirty="0" smtClean="0"/>
              <a:t>ФИЛОСОФСКИЕ ИСТОКИ ИНТЕРАКТИВНОГО ПОДХОДА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452254"/>
            <a:ext cx="8640960" cy="15025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/>
              <a:t>Элементы сократического диалога</a:t>
            </a:r>
            <a:r>
              <a:rPr lang="ru-RU" sz="2200" dirty="0" smtClean="0"/>
              <a:t>:</a:t>
            </a:r>
          </a:p>
          <a:p>
            <a:pPr>
              <a:spcBef>
                <a:spcPts val="0"/>
              </a:spcBef>
            </a:pPr>
            <a:r>
              <a:rPr lang="ru-RU" sz="2200" dirty="0" smtClean="0"/>
              <a:t>Сомнение в общепринятом (ирония).</a:t>
            </a:r>
          </a:p>
          <a:p>
            <a:pPr>
              <a:spcBef>
                <a:spcPts val="0"/>
              </a:spcBef>
            </a:pPr>
            <a:r>
              <a:rPr lang="ru-RU" sz="2200" dirty="0" smtClean="0"/>
              <a:t>Самостоятельный поиск истины (акушерство).</a:t>
            </a:r>
          </a:p>
          <a:p>
            <a:pPr>
              <a:spcBef>
                <a:spcPts val="0"/>
              </a:spcBef>
            </a:pPr>
            <a:r>
              <a:rPr lang="ru-RU" sz="2200" dirty="0" smtClean="0"/>
              <a:t>Подступы к определению сущности (наведение).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82651" y="1341336"/>
            <a:ext cx="41968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i="1" dirty="0" smtClean="0"/>
              <a:t>«Я знаю, что ничего не знаю, большинство не знает и этого».</a:t>
            </a:r>
            <a:endParaRPr lang="ru-RU" sz="2200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220" y="2236318"/>
            <a:ext cx="826862" cy="115296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1503" y="2417483"/>
            <a:ext cx="898870" cy="1133981"/>
          </a:xfrm>
          <a:prstGeom prst="rect">
            <a:avLst/>
          </a:prstGeom>
        </p:spPr>
      </p:pic>
      <p:sp>
        <p:nvSpPr>
          <p:cNvPr id="8" name="Двойная стрелка влево/вправо 7"/>
          <p:cNvSpPr/>
          <p:nvPr/>
        </p:nvSpPr>
        <p:spPr>
          <a:xfrm>
            <a:off x="3861800" y="2887680"/>
            <a:ext cx="864096" cy="225740"/>
          </a:xfrm>
          <a:prstGeom prst="leftRightArrow">
            <a:avLst/>
          </a:prstGeom>
          <a:solidFill>
            <a:schemeClr val="tx1">
              <a:alpha val="49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254392" y="2805922"/>
            <a:ext cx="11320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ДИАЛОГ</a:t>
            </a:r>
          </a:p>
          <a:p>
            <a:r>
              <a:rPr lang="ru-RU" dirty="0" smtClean="0"/>
              <a:t>(поиск)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290832" y="2805922"/>
            <a:ext cx="14602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МОНОЛОГ</a:t>
            </a:r>
          </a:p>
          <a:p>
            <a:r>
              <a:rPr lang="ru-RU" dirty="0" smtClean="0"/>
              <a:t>(трансляция)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099125" y="1357297"/>
            <a:ext cx="41968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i="1" dirty="0" smtClean="0"/>
              <a:t>«Наука — знание </a:t>
            </a:r>
          </a:p>
          <a:p>
            <a:r>
              <a:rPr lang="ru-RU" sz="2200" i="1" dirty="0" smtClean="0"/>
              <a:t>необходимого».</a:t>
            </a:r>
            <a:endParaRPr lang="ru-RU" sz="2200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0432" y="4934825"/>
            <a:ext cx="677172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>
              <a:buNone/>
            </a:pPr>
            <a:r>
              <a:rPr lang="ru-RU" sz="2000" b="1" dirty="0">
                <a:latin typeface="+mn-lt"/>
              </a:rPr>
              <a:t>Элементы </a:t>
            </a:r>
            <a:r>
              <a:rPr lang="en-US" sz="2000" b="1" dirty="0">
                <a:latin typeface="+mn-lt"/>
              </a:rPr>
              <a:t> </a:t>
            </a:r>
            <a:r>
              <a:rPr lang="ru-RU" sz="2000" b="1" dirty="0" smtClean="0">
                <a:latin typeface="+mn-lt"/>
              </a:rPr>
              <a:t>метода Декарта</a:t>
            </a:r>
            <a:r>
              <a:rPr lang="ru-RU" sz="2000" dirty="0" smtClean="0">
                <a:latin typeface="+mn-lt"/>
              </a:rPr>
              <a:t>:</a:t>
            </a:r>
            <a:endParaRPr lang="ru-RU" sz="2000" dirty="0">
              <a:latin typeface="+mn-lt"/>
            </a:endParaRPr>
          </a:p>
          <a:p>
            <a:pPr marL="342900" lvl="0" indent="-342900" algn="l">
              <a:spcBef>
                <a:spcPts val="0"/>
              </a:spcBef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lang="ru-RU" sz="2200" kern="0" dirty="0">
                <a:solidFill>
                  <a:srgbClr val="000000"/>
                </a:solidFill>
                <a:latin typeface="Tahoma"/>
              </a:rPr>
              <a:t>П</a:t>
            </a:r>
            <a:r>
              <a:rPr lang="ru-RU" sz="2200" kern="0" dirty="0" smtClean="0">
                <a:solidFill>
                  <a:srgbClr val="000000"/>
                </a:solidFill>
                <a:latin typeface="Tahoma"/>
              </a:rPr>
              <a:t>ринцип интуиции</a:t>
            </a:r>
          </a:p>
          <a:p>
            <a:pPr marL="342900" lvl="0" indent="-342900" algn="l">
              <a:spcBef>
                <a:spcPts val="0"/>
              </a:spcBef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lang="ru-RU" sz="2200" kern="0" dirty="0" smtClean="0">
                <a:solidFill>
                  <a:srgbClr val="000000"/>
                </a:solidFill>
                <a:latin typeface="Tahoma"/>
              </a:rPr>
              <a:t>Принцип анализа </a:t>
            </a:r>
          </a:p>
          <a:p>
            <a:pPr marL="342900" lvl="0" indent="-342900" algn="l">
              <a:spcBef>
                <a:spcPts val="0"/>
              </a:spcBef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lang="ru-RU" sz="2200" kern="0" dirty="0" smtClean="0">
                <a:solidFill>
                  <a:srgbClr val="000000"/>
                </a:solidFill>
                <a:latin typeface="Tahoma"/>
              </a:rPr>
              <a:t>Принцип синтеза</a:t>
            </a:r>
          </a:p>
          <a:p>
            <a:pPr marL="342900" lvl="0" indent="-342900" algn="l">
              <a:spcBef>
                <a:spcPts val="0"/>
              </a:spcBef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lang="ru-RU" sz="2200" kern="0" dirty="0" smtClean="0">
                <a:solidFill>
                  <a:srgbClr val="000000"/>
                </a:solidFill>
                <a:latin typeface="Tahoma"/>
              </a:rPr>
              <a:t>Принцип полноты</a:t>
            </a:r>
          </a:p>
          <a:p>
            <a:pPr marL="342900" lvl="0" indent="-342900" algn="l">
              <a:spcBef>
                <a:spcPts val="0"/>
              </a:spcBef>
              <a:buClr>
                <a:srgbClr val="3333CC"/>
              </a:buClr>
              <a:buSzPct val="60000"/>
              <a:buFont typeface="Wingdings" pitchFamily="2" charset="2"/>
              <a:buChar char="n"/>
            </a:pPr>
            <a:endParaRPr lang="ru-RU" sz="2200" kern="0" dirty="0">
              <a:solidFill>
                <a:srgbClr val="000000"/>
              </a:solidFill>
              <a:latin typeface="Tahoma"/>
            </a:endParaRPr>
          </a:p>
          <a:p>
            <a:pPr marL="342900" lvl="0" indent="-342900" algn="l">
              <a:spcBef>
                <a:spcPts val="0"/>
              </a:spcBef>
              <a:buClr>
                <a:srgbClr val="3333CC"/>
              </a:buClr>
              <a:buSzPct val="60000"/>
              <a:buFont typeface="Wingdings" pitchFamily="2" charset="2"/>
              <a:buChar char="n"/>
            </a:pPr>
            <a:endParaRPr lang="ru-RU" sz="2200" kern="0" dirty="0">
              <a:solidFill>
                <a:srgbClr val="000000"/>
              </a:solidFill>
              <a:latin typeface="Tahoma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1196" y="5229200"/>
            <a:ext cx="901781" cy="1087892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9972600" y="149765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ru-RU" dirty="0"/>
              <a:t>Сомнение в общепринятом (ирония).</a:t>
            </a:r>
          </a:p>
          <a:p>
            <a:pPr>
              <a:spcBef>
                <a:spcPts val="0"/>
              </a:spcBef>
            </a:pPr>
            <a:r>
              <a:rPr lang="ru-RU" dirty="0"/>
              <a:t>Самостоятельный поиск истины (акушерство).</a:t>
            </a:r>
          </a:p>
          <a:p>
            <a:pPr>
              <a:spcBef>
                <a:spcPts val="0"/>
              </a:spcBef>
            </a:pPr>
            <a:r>
              <a:rPr lang="ru-RU" dirty="0"/>
              <a:t>Подступы к определению сущности (наведение).</a:t>
            </a:r>
          </a:p>
        </p:txBody>
      </p:sp>
    </p:spTree>
    <p:extLst>
      <p:ext uri="{BB962C8B-B14F-4D97-AF65-F5344CB8AC3E}">
        <p14:creationId xmlns:p14="http://schemas.microsoft.com/office/powerpoint/2010/main" val="319323961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6"/>
          <p:cNvGrpSpPr/>
          <p:nvPr/>
        </p:nvGrpSpPr>
        <p:grpSpPr>
          <a:xfrm>
            <a:off x="4857752" y="1530173"/>
            <a:ext cx="4219930" cy="2444078"/>
            <a:chOff x="1960770" y="2259458"/>
            <a:chExt cx="4219930" cy="2444078"/>
          </a:xfrm>
        </p:grpSpPr>
        <p:sp>
          <p:nvSpPr>
            <p:cNvPr id="28" name="Скругленный прямоугольник 27"/>
            <p:cNvSpPr/>
            <p:nvPr/>
          </p:nvSpPr>
          <p:spPr>
            <a:xfrm>
              <a:off x="4788024" y="4190188"/>
              <a:ext cx="1392676" cy="51334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solidFill>
                    <a:schemeClr val="tx2"/>
                  </a:solidFill>
                </a:rPr>
                <a:t>студент</a:t>
              </a:r>
              <a:endParaRPr lang="ru-RU" sz="2000" dirty="0">
                <a:solidFill>
                  <a:schemeClr val="tx2"/>
                </a:solidFill>
              </a:endParaRPr>
            </a:p>
          </p:txBody>
        </p:sp>
        <p:sp>
          <p:nvSpPr>
            <p:cNvPr id="29" name="Скругленный прямоугольник 28"/>
            <p:cNvSpPr/>
            <p:nvPr/>
          </p:nvSpPr>
          <p:spPr>
            <a:xfrm>
              <a:off x="4788024" y="2259458"/>
              <a:ext cx="1392676" cy="514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solidFill>
                    <a:schemeClr val="tx2"/>
                  </a:solidFill>
                </a:rPr>
                <a:t>студент</a:t>
              </a:r>
              <a:endParaRPr lang="ru-RU" sz="2000" dirty="0">
                <a:solidFill>
                  <a:schemeClr val="tx2"/>
                </a:solidFill>
              </a:endParaRPr>
            </a:p>
          </p:txBody>
        </p:sp>
        <p:sp>
          <p:nvSpPr>
            <p:cNvPr id="30" name="Скругленный прямоугольник 29"/>
            <p:cNvSpPr/>
            <p:nvPr/>
          </p:nvSpPr>
          <p:spPr>
            <a:xfrm>
              <a:off x="4788024" y="3218352"/>
              <a:ext cx="1392676" cy="51334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solidFill>
                    <a:schemeClr val="tx2"/>
                  </a:solidFill>
                </a:rPr>
                <a:t>студент</a:t>
              </a:r>
              <a:endParaRPr lang="ru-RU" sz="2000" dirty="0">
                <a:solidFill>
                  <a:schemeClr val="tx2"/>
                </a:solidFill>
              </a:endParaRPr>
            </a:p>
          </p:txBody>
        </p:sp>
        <p:sp>
          <p:nvSpPr>
            <p:cNvPr id="31" name="Скругленный прямоугольник 30"/>
            <p:cNvSpPr/>
            <p:nvPr/>
          </p:nvSpPr>
          <p:spPr>
            <a:xfrm>
              <a:off x="1960770" y="3218352"/>
              <a:ext cx="2092397" cy="51334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solidFill>
                    <a:schemeClr val="tx2"/>
                  </a:solidFill>
                </a:rPr>
                <a:t>преподаватель</a:t>
              </a:r>
              <a:endParaRPr lang="ru-RU" sz="2000" dirty="0">
                <a:solidFill>
                  <a:schemeClr val="tx2"/>
                </a:solidFill>
              </a:endParaRPr>
            </a:p>
          </p:txBody>
        </p:sp>
        <p:sp>
          <p:nvSpPr>
            <p:cNvPr id="39" name="Стрелка вверх 38"/>
            <p:cNvSpPr/>
            <p:nvPr/>
          </p:nvSpPr>
          <p:spPr>
            <a:xfrm rot="13500000">
              <a:off x="4194427" y="2458512"/>
              <a:ext cx="108000" cy="72000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2"/>
                </a:solidFill>
              </a:endParaRPr>
            </a:p>
          </p:txBody>
        </p:sp>
        <p:sp>
          <p:nvSpPr>
            <p:cNvPr id="40" name="Стрелка вверх 39"/>
            <p:cNvSpPr/>
            <p:nvPr/>
          </p:nvSpPr>
          <p:spPr>
            <a:xfrm rot="18900000">
              <a:off x="4197206" y="3873981"/>
              <a:ext cx="108000" cy="72000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2"/>
                </a:solidFill>
              </a:endParaRPr>
            </a:p>
          </p:txBody>
        </p:sp>
        <p:sp>
          <p:nvSpPr>
            <p:cNvPr id="41" name="Стрелка вверх 40"/>
            <p:cNvSpPr/>
            <p:nvPr/>
          </p:nvSpPr>
          <p:spPr>
            <a:xfrm rot="16200000">
              <a:off x="4308930" y="3317930"/>
              <a:ext cx="108000" cy="36000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2"/>
                </a:solidFill>
              </a:endParaRPr>
            </a:p>
          </p:txBody>
        </p:sp>
      </p:grpSp>
      <p:sp>
        <p:nvSpPr>
          <p:cNvPr id="45" name="Скругленный прямоугольник 44"/>
          <p:cNvSpPr/>
          <p:nvPr/>
        </p:nvSpPr>
        <p:spPr>
          <a:xfrm>
            <a:off x="3251332" y="3446389"/>
            <a:ext cx="1392676" cy="5133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/>
                </a:solidFill>
              </a:rPr>
              <a:t>студент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3251332" y="1526545"/>
            <a:ext cx="1392676" cy="51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/>
                </a:solidFill>
              </a:rPr>
              <a:t>студент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3251332" y="2474553"/>
            <a:ext cx="1392676" cy="5133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/>
                </a:solidFill>
              </a:rPr>
              <a:t>студент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283143" y="2474553"/>
            <a:ext cx="2113200" cy="5133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/>
                </a:solidFill>
              </a:rPr>
              <a:t>преподаватель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50" name="Стрелка вверх 49"/>
          <p:cNvSpPr/>
          <p:nvPr/>
        </p:nvSpPr>
        <p:spPr>
          <a:xfrm rot="5400000">
            <a:off x="2792670" y="2587787"/>
            <a:ext cx="108000" cy="360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51" name="Стрелка вверх 50"/>
          <p:cNvSpPr/>
          <p:nvPr/>
        </p:nvSpPr>
        <p:spPr>
          <a:xfrm rot="2700000">
            <a:off x="2755218" y="1849512"/>
            <a:ext cx="108000" cy="720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52" name="Стрелка вверх 51"/>
          <p:cNvSpPr/>
          <p:nvPr/>
        </p:nvSpPr>
        <p:spPr>
          <a:xfrm rot="8100000">
            <a:off x="2776429" y="2908760"/>
            <a:ext cx="108000" cy="720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grpSp>
        <p:nvGrpSpPr>
          <p:cNvPr id="3" name="Группа 58"/>
          <p:cNvGrpSpPr/>
          <p:nvPr/>
        </p:nvGrpSpPr>
        <p:grpSpPr>
          <a:xfrm>
            <a:off x="2633092" y="4221088"/>
            <a:ext cx="4480611" cy="2520280"/>
            <a:chOff x="1700089" y="2183256"/>
            <a:chExt cx="4480611" cy="2520280"/>
          </a:xfrm>
        </p:grpSpPr>
        <p:sp>
          <p:nvSpPr>
            <p:cNvPr id="60" name="Скругленный прямоугольник 59"/>
            <p:cNvSpPr/>
            <p:nvPr/>
          </p:nvSpPr>
          <p:spPr>
            <a:xfrm>
              <a:off x="4788024" y="4190188"/>
              <a:ext cx="1392676" cy="51334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solidFill>
                    <a:schemeClr val="tx2"/>
                  </a:solidFill>
                </a:rPr>
                <a:t>студент</a:t>
              </a:r>
              <a:endParaRPr lang="ru-RU" sz="2000" dirty="0">
                <a:solidFill>
                  <a:schemeClr val="tx2"/>
                </a:solidFill>
              </a:endParaRPr>
            </a:p>
          </p:txBody>
        </p:sp>
        <p:sp>
          <p:nvSpPr>
            <p:cNvPr id="61" name="Скругленный прямоугольник 60"/>
            <p:cNvSpPr/>
            <p:nvPr/>
          </p:nvSpPr>
          <p:spPr>
            <a:xfrm>
              <a:off x="4788024" y="2183256"/>
              <a:ext cx="1392676" cy="56468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solidFill>
                    <a:schemeClr val="tx2"/>
                  </a:solidFill>
                </a:rPr>
                <a:t>студент</a:t>
              </a:r>
              <a:endParaRPr lang="ru-RU" sz="2000" dirty="0">
                <a:solidFill>
                  <a:schemeClr val="tx2"/>
                </a:solidFill>
              </a:endParaRPr>
            </a:p>
          </p:txBody>
        </p:sp>
        <p:sp>
          <p:nvSpPr>
            <p:cNvPr id="62" name="Скругленный прямоугольник 61"/>
            <p:cNvSpPr/>
            <p:nvPr/>
          </p:nvSpPr>
          <p:spPr>
            <a:xfrm>
              <a:off x="4788024" y="3218352"/>
              <a:ext cx="1392676" cy="51334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solidFill>
                    <a:schemeClr val="tx2"/>
                  </a:solidFill>
                </a:rPr>
                <a:t>студент</a:t>
              </a:r>
              <a:endParaRPr lang="ru-RU" sz="2000" dirty="0">
                <a:solidFill>
                  <a:schemeClr val="tx2"/>
                </a:solidFill>
              </a:endParaRPr>
            </a:p>
          </p:txBody>
        </p:sp>
        <p:sp>
          <p:nvSpPr>
            <p:cNvPr id="63" name="Скругленный прямоугольник 62"/>
            <p:cNvSpPr/>
            <p:nvPr/>
          </p:nvSpPr>
          <p:spPr>
            <a:xfrm>
              <a:off x="1700089" y="3218352"/>
              <a:ext cx="2113200" cy="51334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solidFill>
                    <a:schemeClr val="tx2"/>
                  </a:solidFill>
                </a:rPr>
                <a:t>преподаватель</a:t>
              </a:r>
              <a:endParaRPr lang="ru-RU" sz="2000" dirty="0">
                <a:solidFill>
                  <a:schemeClr val="tx2"/>
                </a:solidFill>
              </a:endParaRPr>
            </a:p>
          </p:txBody>
        </p:sp>
        <p:sp>
          <p:nvSpPr>
            <p:cNvPr id="64" name="Стрелка вверх 63"/>
            <p:cNvSpPr/>
            <p:nvPr/>
          </p:nvSpPr>
          <p:spPr>
            <a:xfrm>
              <a:off x="5846295" y="2796089"/>
              <a:ext cx="108000" cy="36000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2"/>
                </a:solidFill>
              </a:endParaRPr>
            </a:p>
          </p:txBody>
        </p:sp>
        <p:sp>
          <p:nvSpPr>
            <p:cNvPr id="65" name="Стрелка вверх 64"/>
            <p:cNvSpPr/>
            <p:nvPr/>
          </p:nvSpPr>
          <p:spPr>
            <a:xfrm rot="5400000">
              <a:off x="4329362" y="3404156"/>
              <a:ext cx="108000" cy="36000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2"/>
                </a:solidFill>
              </a:endParaRPr>
            </a:p>
          </p:txBody>
        </p:sp>
        <p:sp>
          <p:nvSpPr>
            <p:cNvPr id="66" name="Стрелка вверх 65"/>
            <p:cNvSpPr/>
            <p:nvPr/>
          </p:nvSpPr>
          <p:spPr>
            <a:xfrm rot="2700000">
              <a:off x="4291910" y="2593311"/>
              <a:ext cx="108000" cy="72000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2"/>
                </a:solidFill>
              </a:endParaRPr>
            </a:p>
          </p:txBody>
        </p:sp>
        <p:sp>
          <p:nvSpPr>
            <p:cNvPr id="67" name="Стрелка вверх 66"/>
            <p:cNvSpPr/>
            <p:nvPr/>
          </p:nvSpPr>
          <p:spPr>
            <a:xfrm rot="8100000">
              <a:off x="4313121" y="3652559"/>
              <a:ext cx="108000" cy="72000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2"/>
                </a:solidFill>
              </a:endParaRPr>
            </a:p>
          </p:txBody>
        </p:sp>
        <p:sp>
          <p:nvSpPr>
            <p:cNvPr id="68" name="Стрелка вверх 67"/>
            <p:cNvSpPr/>
            <p:nvPr/>
          </p:nvSpPr>
          <p:spPr>
            <a:xfrm rot="10800000">
              <a:off x="5069134" y="3780132"/>
              <a:ext cx="108000" cy="36000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2"/>
                </a:solidFill>
              </a:endParaRPr>
            </a:p>
          </p:txBody>
        </p:sp>
        <p:sp>
          <p:nvSpPr>
            <p:cNvPr id="69" name="Стрелка вверх 68"/>
            <p:cNvSpPr/>
            <p:nvPr/>
          </p:nvSpPr>
          <p:spPr>
            <a:xfrm>
              <a:off x="5833900" y="3770614"/>
              <a:ext cx="108000" cy="36000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2"/>
                </a:solidFill>
              </a:endParaRPr>
            </a:p>
          </p:txBody>
        </p:sp>
        <p:sp>
          <p:nvSpPr>
            <p:cNvPr id="70" name="Стрелка вверх 69"/>
            <p:cNvSpPr/>
            <p:nvPr/>
          </p:nvSpPr>
          <p:spPr>
            <a:xfrm rot="10800000">
              <a:off x="5077085" y="2796089"/>
              <a:ext cx="108000" cy="36000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2"/>
                </a:solidFill>
              </a:endParaRPr>
            </a:p>
          </p:txBody>
        </p:sp>
        <p:sp>
          <p:nvSpPr>
            <p:cNvPr id="71" name="Стрелка вверх 70"/>
            <p:cNvSpPr/>
            <p:nvPr/>
          </p:nvSpPr>
          <p:spPr>
            <a:xfrm rot="13500000">
              <a:off x="4107339" y="2458512"/>
              <a:ext cx="108000" cy="72000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2"/>
                </a:solidFill>
              </a:endParaRPr>
            </a:p>
          </p:txBody>
        </p:sp>
        <p:sp>
          <p:nvSpPr>
            <p:cNvPr id="72" name="Стрелка вверх 71"/>
            <p:cNvSpPr/>
            <p:nvPr/>
          </p:nvSpPr>
          <p:spPr>
            <a:xfrm rot="18900000">
              <a:off x="4153662" y="3873981"/>
              <a:ext cx="108000" cy="72000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2"/>
                </a:solidFill>
              </a:endParaRPr>
            </a:p>
          </p:txBody>
        </p:sp>
        <p:sp>
          <p:nvSpPr>
            <p:cNvPr id="73" name="Стрелка вверх 72"/>
            <p:cNvSpPr/>
            <p:nvPr/>
          </p:nvSpPr>
          <p:spPr>
            <a:xfrm rot="16200000">
              <a:off x="4308930" y="3234725"/>
              <a:ext cx="108000" cy="36000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2"/>
                </a:solidFill>
              </a:endParaRPr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1309200" y="1785950"/>
            <a:ext cx="15327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пассивный </a:t>
            </a:r>
            <a:endParaRPr lang="ru-RU" sz="2000" b="1" dirty="0"/>
          </a:p>
        </p:txBody>
      </p:sp>
      <p:sp>
        <p:nvSpPr>
          <p:cNvPr id="75" name="TextBox 74"/>
          <p:cNvSpPr txBox="1"/>
          <p:nvPr/>
        </p:nvSpPr>
        <p:spPr>
          <a:xfrm>
            <a:off x="5465616" y="1684596"/>
            <a:ext cx="13676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активный</a:t>
            </a:r>
            <a:endParaRPr lang="ru-RU" sz="2000" b="1" dirty="0"/>
          </a:p>
        </p:txBody>
      </p:sp>
      <p:sp>
        <p:nvSpPr>
          <p:cNvPr id="76" name="TextBox 75"/>
          <p:cNvSpPr txBox="1"/>
          <p:nvPr/>
        </p:nvSpPr>
        <p:spPr>
          <a:xfrm>
            <a:off x="1373466" y="4534295"/>
            <a:ext cx="20457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интерактивный</a:t>
            </a:r>
            <a:endParaRPr lang="ru-RU" sz="2000" b="1" dirty="0"/>
          </a:p>
        </p:txBody>
      </p:sp>
      <p:sp>
        <p:nvSpPr>
          <p:cNvPr id="77" name="Заголовок 1"/>
          <p:cNvSpPr txBox="1">
            <a:spLocks/>
          </p:cNvSpPr>
          <p:nvPr/>
        </p:nvSpPr>
        <p:spPr>
          <a:xfrm>
            <a:off x="457200" y="-244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dirty="0" smtClean="0"/>
              <a:t>СПЕЦИФИКА ПАССИВНОГО, АКТИВНОГО </a:t>
            </a:r>
          </a:p>
          <a:p>
            <a:r>
              <a:rPr lang="ru-RU" sz="3000" dirty="0" smtClean="0"/>
              <a:t>И ИНТЕРАКТИВНОГО ПОДХОДОВ</a:t>
            </a:r>
            <a:endParaRPr lang="ru-RU" sz="3000" dirty="0"/>
          </a:p>
        </p:txBody>
      </p:sp>
      <p:sp>
        <p:nvSpPr>
          <p:cNvPr id="43" name="TextBox 42"/>
          <p:cNvSpPr txBox="1"/>
          <p:nvPr/>
        </p:nvSpPr>
        <p:spPr>
          <a:xfrm rot="21107314">
            <a:off x="787163" y="3426261"/>
            <a:ext cx="10911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монолог</a:t>
            </a:r>
            <a:endParaRPr lang="ru-RU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2328550" y="6101852"/>
            <a:ext cx="930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диалог</a:t>
            </a:r>
            <a:endParaRPr lang="ru-RU" sz="2000" dirty="0"/>
          </a:p>
        </p:txBody>
      </p:sp>
      <p:sp>
        <p:nvSpPr>
          <p:cNvPr id="4" name="Пятно 1 3"/>
          <p:cNvSpPr/>
          <p:nvPr/>
        </p:nvSpPr>
        <p:spPr bwMode="auto">
          <a:xfrm>
            <a:off x="1933268" y="5932107"/>
            <a:ext cx="1756424" cy="809261"/>
          </a:xfrm>
          <a:prstGeom prst="irregularSeal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2" name="Пятно 1 41"/>
          <p:cNvSpPr/>
          <p:nvPr/>
        </p:nvSpPr>
        <p:spPr bwMode="auto">
          <a:xfrm>
            <a:off x="479078" y="3280013"/>
            <a:ext cx="1756424" cy="809261"/>
          </a:xfrm>
          <a:prstGeom prst="irregularSeal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70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142852"/>
            <a:ext cx="7793038" cy="1143000"/>
          </a:xfrm>
        </p:spPr>
        <p:txBody>
          <a:bodyPr>
            <a:normAutofit/>
          </a:bodyPr>
          <a:lstStyle/>
          <a:p>
            <a:r>
              <a:rPr lang="ru-RU" sz="3000" dirty="0" smtClean="0"/>
              <a:t>НЕДОСТАТКИ ТРАДИЦИОННОГО ПОДХОДА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200" dirty="0" smtClean="0"/>
              <a:t>Пассивность учащихся (10% прочитанного, 20% услышанного, 30% увиденного, 50% увиденного и услышанного; 80% — того, что говорит сам; 90% — того, до чего дошел  сам).</a:t>
            </a:r>
          </a:p>
          <a:p>
            <a:pPr>
              <a:buNone/>
            </a:pPr>
            <a:endParaRPr lang="ru-RU" sz="2200" dirty="0" smtClean="0"/>
          </a:p>
          <a:p>
            <a:r>
              <a:rPr lang="ru-RU" sz="2200" dirty="0" smtClean="0"/>
              <a:t>В ситуации информационного  изобилия лектор не является единственным источником сведений. Бездумное конспектирование его слов бессмысленно. </a:t>
            </a:r>
          </a:p>
          <a:p>
            <a:pPr>
              <a:buNone/>
            </a:pPr>
            <a:endParaRPr lang="ru-RU" sz="2200" dirty="0" smtClean="0"/>
          </a:p>
          <a:p>
            <a:r>
              <a:rPr lang="ru-RU" sz="2200" dirty="0" smtClean="0"/>
              <a:t>Заученная информация, не привязанная к собственной мировоззренческой модели, не имеет практического «выхода», что является требованием </a:t>
            </a:r>
            <a:r>
              <a:rPr lang="ru-RU" sz="2200" dirty="0" err="1" smtClean="0"/>
              <a:t>компетентностного</a:t>
            </a:r>
            <a:r>
              <a:rPr lang="ru-RU" sz="2200" dirty="0" smtClean="0"/>
              <a:t> подхода.</a:t>
            </a:r>
          </a:p>
          <a:p>
            <a:endParaRPr lang="ru-RU" sz="2200" dirty="0" smtClean="0"/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66134715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0962" y="142852"/>
            <a:ext cx="7793038" cy="1143000"/>
          </a:xfrm>
        </p:spPr>
        <p:txBody>
          <a:bodyPr>
            <a:normAutofit/>
          </a:bodyPr>
          <a:lstStyle/>
          <a:p>
            <a:r>
              <a:rPr lang="ru-RU" sz="3000" dirty="0" smtClean="0"/>
              <a:t>ДОСТОИНСТВА </a:t>
            </a:r>
            <a:br>
              <a:rPr lang="ru-RU" sz="3000" dirty="0" smtClean="0"/>
            </a:br>
            <a:r>
              <a:rPr lang="ru-RU" sz="3000" dirty="0" smtClean="0"/>
              <a:t>ИНТЕРАКТИВНОГО ПОДХОДА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6768" y="1812993"/>
            <a:ext cx="8507232" cy="4114800"/>
          </a:xfrm>
        </p:spPr>
        <p:txBody>
          <a:bodyPr>
            <a:normAutofit/>
          </a:bodyPr>
          <a:lstStyle/>
          <a:p>
            <a:r>
              <a:rPr lang="ru-RU" sz="2200" dirty="0" smtClean="0"/>
              <a:t>Пробуждает интерес к изучаемому и тем самым способствует </a:t>
            </a:r>
            <a:r>
              <a:rPr lang="ru-RU" sz="2200" dirty="0"/>
              <a:t>эффективному освоению </a:t>
            </a:r>
            <a:r>
              <a:rPr lang="ru-RU" sz="2200" dirty="0" smtClean="0"/>
              <a:t>материала.</a:t>
            </a:r>
            <a:endParaRPr lang="ru-RU" sz="2200" dirty="0"/>
          </a:p>
          <a:p>
            <a:r>
              <a:rPr lang="ru-RU" sz="2200" dirty="0" smtClean="0"/>
              <a:t>Учитывает не только интеллектуальный, но  и жизненный опыт учащихся.</a:t>
            </a:r>
          </a:p>
          <a:p>
            <a:r>
              <a:rPr lang="ru-RU" sz="2200" dirty="0" smtClean="0"/>
              <a:t>Способствует осознанию и формулированию  и обоснованию собственной жизненной позиции. </a:t>
            </a:r>
          </a:p>
          <a:p>
            <a:r>
              <a:rPr lang="ru-RU" sz="2200" dirty="0" smtClean="0"/>
              <a:t>Позволяет </a:t>
            </a:r>
            <a:r>
              <a:rPr lang="ru-RU" sz="2200" dirty="0"/>
              <a:t>включить в </a:t>
            </a:r>
            <a:r>
              <a:rPr lang="ru-RU" sz="2200" dirty="0" smtClean="0"/>
              <a:t>образовательный </a:t>
            </a:r>
            <a:r>
              <a:rPr lang="ru-RU" sz="2200" dirty="0"/>
              <a:t>процесс всех присутствующих. </a:t>
            </a:r>
          </a:p>
          <a:p>
            <a:r>
              <a:rPr lang="ru-RU" sz="2200" dirty="0" smtClean="0"/>
              <a:t>Дает опыт толерантности и взаимодействия с сокурсниками.</a:t>
            </a:r>
          </a:p>
          <a:p>
            <a:pPr marL="0" indent="0">
              <a:buNone/>
            </a:pPr>
            <a:endParaRPr lang="ru-RU" sz="2200" dirty="0" smtClean="0"/>
          </a:p>
          <a:p>
            <a:endParaRPr lang="ru-RU" sz="2200" dirty="0" smtClean="0"/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66134715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564904"/>
            <a:ext cx="779303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5600" dirty="0" smtClean="0">
                <a:latin typeface="Arial Black" pitchFamily="34" charset="0"/>
              </a:rPr>
              <a:t>ПРАКТИКА</a:t>
            </a:r>
            <a:endParaRPr lang="ru-RU" sz="5600" dirty="0">
              <a:latin typeface="Arial Black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428604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sz="3000" dirty="0" smtClean="0"/>
              <a:t>ДОЛЯ САМОСТОЯТЕЛЬНОЙ РАБОТЫ </a:t>
            </a:r>
            <a:br>
              <a:rPr lang="ru-RU" sz="3000" dirty="0" smtClean="0"/>
            </a:br>
            <a:r>
              <a:rPr lang="ru-RU" sz="3000" dirty="0" smtClean="0"/>
              <a:t>В ПРОЦЕССЕ ПОДГОТОВКИ БАКАЛАВРОВ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1800" dirty="0" smtClean="0"/>
          </a:p>
          <a:p>
            <a:r>
              <a:rPr lang="ru-RU" sz="1800" dirty="0" smtClean="0"/>
              <a:t> </a:t>
            </a:r>
            <a:endParaRPr lang="ru-RU" sz="1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397510"/>
              </p:ext>
            </p:extLst>
          </p:nvPr>
        </p:nvGraphicFramePr>
        <p:xfrm>
          <a:off x="1" y="1340768"/>
          <a:ext cx="9159326" cy="3922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663"/>
                <a:gridCol w="1324329"/>
                <a:gridCol w="1306013"/>
                <a:gridCol w="1721222"/>
                <a:gridCol w="1409076"/>
                <a:gridCol w="1851023"/>
              </a:tblGrid>
              <a:tr h="140462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история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БЖД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фило-</a:t>
                      </a:r>
                    </a:p>
                    <a:p>
                      <a:pPr algn="ctr"/>
                      <a:r>
                        <a:rPr lang="ru-RU" sz="2000" dirty="0" smtClean="0"/>
                        <a:t>софия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логика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/>
                        <a:t>культуро</a:t>
                      </a:r>
                      <a:r>
                        <a:rPr lang="ru-RU" sz="2000" dirty="0" smtClean="0"/>
                        <a:t>-логия</a:t>
                      </a:r>
                      <a:endParaRPr lang="ru-RU" sz="2000" dirty="0"/>
                    </a:p>
                  </a:txBody>
                  <a:tcPr/>
                </a:tc>
              </a:tr>
              <a:tr h="73445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Издатель-</a:t>
                      </a:r>
                      <a:r>
                        <a:rPr lang="ru-RU" sz="2000" dirty="0" err="1" smtClean="0"/>
                        <a:t>ское</a:t>
                      </a:r>
                      <a:r>
                        <a:rPr lang="ru-RU" sz="2000" baseline="0" dirty="0" smtClean="0"/>
                        <a:t> дело</a:t>
                      </a:r>
                      <a:endParaRPr lang="ru-RU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144</a:t>
                      </a:r>
                    </a:p>
                    <a:p>
                      <a:r>
                        <a:rPr lang="ru-RU" sz="2000" dirty="0" smtClean="0"/>
                        <a:t>26/46/72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72/</a:t>
                      </a:r>
                    </a:p>
                    <a:p>
                      <a:r>
                        <a:rPr lang="ru-RU" sz="2000" dirty="0" smtClean="0"/>
                        <a:t>18/36/18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144/</a:t>
                      </a:r>
                    </a:p>
                    <a:p>
                      <a:r>
                        <a:rPr lang="ru-RU" sz="2000" dirty="0" smtClean="0"/>
                        <a:t>26/46/72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108/</a:t>
                      </a:r>
                    </a:p>
                    <a:p>
                      <a:r>
                        <a:rPr lang="ru-RU" sz="2000" dirty="0" smtClean="0"/>
                        <a:t>12/24/72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144</a:t>
                      </a:r>
                    </a:p>
                    <a:p>
                      <a:r>
                        <a:rPr lang="ru-RU" sz="2000" dirty="0" smtClean="0"/>
                        <a:t>18/36/90</a:t>
                      </a:r>
                      <a:endParaRPr lang="ru-RU" sz="2000" dirty="0"/>
                    </a:p>
                  </a:txBody>
                  <a:tcPr/>
                </a:tc>
              </a:tr>
              <a:tr h="73445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Психология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108</a:t>
                      </a:r>
                    </a:p>
                    <a:p>
                      <a:r>
                        <a:rPr lang="ru-RU" sz="2000" dirty="0" smtClean="0"/>
                        <a:t>24/30/54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108</a:t>
                      </a:r>
                    </a:p>
                    <a:p>
                      <a:r>
                        <a:rPr lang="ru-RU" sz="2000" dirty="0" smtClean="0"/>
                        <a:t>14/18/76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108/</a:t>
                      </a:r>
                    </a:p>
                    <a:p>
                      <a:r>
                        <a:rPr lang="ru-RU" sz="2000" dirty="0" smtClean="0"/>
                        <a:t>24/30/54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72</a:t>
                      </a:r>
                    </a:p>
                    <a:p>
                      <a:r>
                        <a:rPr lang="ru-RU" sz="2000" dirty="0" smtClean="0"/>
                        <a:t>14/22/36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72</a:t>
                      </a:r>
                    </a:p>
                    <a:p>
                      <a:r>
                        <a:rPr lang="ru-RU" sz="2000" dirty="0" smtClean="0"/>
                        <a:t>16/20/36</a:t>
                      </a:r>
                      <a:endParaRPr lang="ru-RU" sz="2000" dirty="0"/>
                    </a:p>
                  </a:txBody>
                  <a:tcPr/>
                </a:tc>
              </a:tr>
              <a:tr h="104922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Экономика</a:t>
                      </a:r>
                    </a:p>
                    <a:p>
                      <a:r>
                        <a:rPr lang="ru-RU" sz="2000" dirty="0" smtClean="0"/>
                        <a:t>труда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108</a:t>
                      </a:r>
                    </a:p>
                    <a:p>
                      <a:r>
                        <a:rPr lang="ru-RU" sz="2000" dirty="0" smtClean="0"/>
                        <a:t>16/20/72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108</a:t>
                      </a:r>
                    </a:p>
                    <a:p>
                      <a:r>
                        <a:rPr lang="ru-RU" sz="2000" dirty="0" smtClean="0"/>
                        <a:t>12/24/72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108</a:t>
                      </a:r>
                    </a:p>
                    <a:p>
                      <a:r>
                        <a:rPr lang="ru-RU" sz="2000" dirty="0" smtClean="0"/>
                        <a:t>16/20/72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108</a:t>
                      </a:r>
                    </a:p>
                    <a:p>
                      <a:r>
                        <a:rPr lang="ru-RU" sz="2000" dirty="0" smtClean="0"/>
                        <a:t>18/36/54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108</a:t>
                      </a:r>
                    </a:p>
                    <a:p>
                      <a:r>
                        <a:rPr lang="ru-RU" sz="2000" dirty="0" smtClean="0"/>
                        <a:t>24/30/54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501005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месь">
  <a:themeElements>
    <a:clrScheme name="Смесь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Смесь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Смесь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месь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месь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месь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месь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месь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месь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3428</TotalTime>
  <Words>586</Words>
  <Application>Microsoft Office PowerPoint</Application>
  <PresentationFormat>Экран (4:3)</PresentationFormat>
  <Paragraphs>137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Смесь</vt:lpstr>
      <vt:lpstr>Презентация PowerPoint</vt:lpstr>
      <vt:lpstr>Презентация PowerPoint</vt:lpstr>
      <vt:lpstr>ПОНЯТИЕ ИНТЕРАКТИВНОГО ПОДХОДА</vt:lpstr>
      <vt:lpstr>ФИЛОСОФСКИЕ ИСТОКИ ИНТЕРАКТИВНОГО ПОДХОДА</vt:lpstr>
      <vt:lpstr>Презентация PowerPoint</vt:lpstr>
      <vt:lpstr>НЕДОСТАТКИ ТРАДИЦИОННОГО ПОДХОДА</vt:lpstr>
      <vt:lpstr>ДОСТОИНСТВА  ИНТЕРАКТИВНОГО ПОДХОДА</vt:lpstr>
      <vt:lpstr>      ПРАКТИКА</vt:lpstr>
      <vt:lpstr>ДОЛЯ САМОСТОЯТЕЛЬНОЙ РАБОТЫ  В ПРОЦЕССЕ ПОДГОТОВКИ БАКАЛАВРОВ</vt:lpstr>
      <vt:lpstr>ИНТАРАКТИВНЫЕ КОМПОНЕНТЫ САМОСТОЯТЕЛЬНОЙ РАБОТЫ</vt:lpstr>
      <vt:lpstr>ИНТЕРАКТИВНЫЙ СРЕЗ   ЛЕКЦИОННЫХ ЗАНЯТИЙ</vt:lpstr>
      <vt:lpstr>ИНТЕРАКТИВНЫЕ КОМПОНЕНТЫ СЕМИНАРСКИХ ЗАНЯТИЙ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kaf_filosofii</dc:creator>
  <cp:lastModifiedBy>Воронцов Евгений Алексеевич</cp:lastModifiedBy>
  <cp:revision>240</cp:revision>
  <cp:lastPrinted>2016-10-12T11:31:05Z</cp:lastPrinted>
  <dcterms:created xsi:type="dcterms:W3CDTF">2008-02-15T12:35:28Z</dcterms:created>
  <dcterms:modified xsi:type="dcterms:W3CDTF">2018-04-26T08:19:20Z</dcterms:modified>
</cp:coreProperties>
</file>