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64" r:id="rId3"/>
    <p:sldId id="258" r:id="rId4"/>
    <p:sldId id="257" r:id="rId5"/>
    <p:sldId id="262" r:id="rId6"/>
    <p:sldId id="260" r:id="rId7"/>
    <p:sldId id="261" r:id="rId8"/>
    <p:sldId id="263" r:id="rId9"/>
    <p:sldId id="274" r:id="rId10"/>
    <p:sldId id="265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5" r:id="rId1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-864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3600" b="1" dirty="0"/>
              <a:t>Факторы обеспечения здоровья </a:t>
            </a:r>
          </a:p>
        </c:rich>
      </c:tx>
      <c:layout>
        <c:manualLayout>
          <c:xMode val="edge"/>
          <c:yMode val="edge"/>
          <c:x val="0.15726532380537867"/>
          <c:y val="2.5832061018084294E-2"/>
        </c:manualLayout>
      </c:layout>
      <c:spPr>
        <a:noFill/>
        <a:ln>
          <a:noFill/>
        </a:ln>
        <a:effectLst/>
      </c:spPr>
    </c:title>
    <c:plotArea>
      <c:layout>
        <c:manualLayout>
          <c:layoutTarget val="inner"/>
          <c:xMode val="edge"/>
          <c:yMode val="edge"/>
          <c:x val="0.19574984806568424"/>
          <c:y val="0.11904463665767635"/>
          <c:w val="0.42528882679757507"/>
          <c:h val="0.88095536334232372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Факторы обеспечения здоровья </c:v>
                </c:pt>
              </c:strCache>
            </c:strRef>
          </c:tx>
          <c:dPt>
            <c:idx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2800" dirty="0" smtClean="0"/>
                      <a:t>20%</a:t>
                    </a:r>
                    <a:endParaRPr lang="ru-RU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ctr"/>
              <c:showPercent val="1"/>
              <c:extLst>
                <c:ext xmlns:c15="http://schemas.microsoft.com/office/drawing/2012/chart" uri="{CE6537A1-D6FC-4f65-9D91-7224C49458BB}">
                  <c15:layout>
                    <c:manualLayout>
                      <c:w val="6.3711010824730463E-2"/>
                      <c:h val="8.2981643847879177E-2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1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2800" dirty="0" smtClean="0"/>
                      <a:t>20% </a:t>
                    </a:r>
                    <a:endParaRPr lang="ru-RU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ctr"/>
              <c:showPercent val="1"/>
              <c:extLst>
                <c:ext xmlns:c15="http://schemas.microsoft.com/office/drawing/2012/chart" uri="{CE6537A1-D6FC-4f65-9D91-7224C49458BB}">
                  <c15:layout>
                    <c:manualLayout>
                      <c:w val="6.478061493308826E-2"/>
                      <c:h val="9.5613620652784739E-2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2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2800" dirty="0" smtClean="0"/>
                      <a:t>10% </a:t>
                    </a:r>
                    <a:endParaRPr lang="ru-RU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ctr"/>
              <c:showPercent val="1"/>
              <c:extLst>
                <c:ext xmlns:c15="http://schemas.microsoft.com/office/drawing/2012/chart" uri="{CE6537A1-D6FC-4f65-9D91-7224C49458BB}">
                  <c15:layout>
                    <c:manualLayout>
                      <c:w val="5.9432594391299248E-2"/>
                      <c:h val="8.5086973315363426E-2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3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2800" dirty="0" smtClean="0"/>
                      <a:t>50%</a:t>
                    </a:r>
                    <a:endParaRPr lang="en-US" sz="280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ctr"/>
              <c:showPercent val="1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>
                    <c:manualLayout>
                      <c:w val="6.0502198499657045E-2"/>
                      <c:h val="8.2981643847879177E-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Percent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Генетический фактор</c:v>
                </c:pt>
                <c:pt idx="1">
                  <c:v>Состояние окружающей среды</c:v>
                </c:pt>
                <c:pt idx="2">
                  <c:v>Медицинское обеспечение </c:v>
                </c:pt>
                <c:pt idx="3">
                  <c:v>Образ жизни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20</c:v>
                </c:pt>
                <c:pt idx="1">
                  <c:v>20</c:v>
                </c:pt>
                <c:pt idx="2">
                  <c:v>10</c:v>
                </c:pt>
                <c:pt idx="3">
                  <c:v>50</c:v>
                </c:pt>
              </c:numCache>
            </c:numRef>
          </c:val>
        </c:ser>
        <c:dLbls>
          <c:showPercent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ayout>
        <c:manualLayout>
          <c:xMode val="edge"/>
          <c:yMode val="edge"/>
          <c:x val="0.6256337614894012"/>
          <c:y val="0.33647010846591124"/>
          <c:w val="0.37353750618129256"/>
          <c:h val="0.38192114701271207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3">
  <dgm:title val=""/>
  <dgm:desc val=""/>
  <dgm:catLst>
    <dgm:cat type="accent5" pri="11300"/>
  </dgm:catLst>
  <dgm:styleLbl name="node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shade val="80000"/>
      </a:schemeClr>
      <a:schemeClr val="accent5">
        <a:tint val="7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/>
    <dgm:txEffectClrLst/>
  </dgm:styleLbl>
  <dgm:styleLbl name="ln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9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8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B12789E-19B1-4B05-A364-42EF7B526539}" type="doc">
      <dgm:prSet loTypeId="urn:microsoft.com/office/officeart/2005/8/layout/target1" loCatId="relationship" qsTypeId="urn:microsoft.com/office/officeart/2005/8/quickstyle/simple1" qsCatId="simple" csTypeId="urn:microsoft.com/office/officeart/2005/8/colors/accent5_3" csCatId="accent5" phldr="1"/>
      <dgm:spPr/>
    </dgm:pt>
    <dgm:pt modelId="{66478A3B-FA4C-4C18-BE81-797C8A6F4765}">
      <dgm:prSet phldrT="[Текст]" custT="1"/>
      <dgm:spPr/>
      <dgm:t>
        <a:bodyPr/>
        <a:lstStyle/>
        <a:p>
          <a:r>
            <a:rPr lang="ru-RU" sz="2400" b="0" i="0" dirty="0" smtClean="0"/>
            <a:t>Состояние окружающей среды</a:t>
          </a:r>
          <a:endParaRPr lang="ru-RU" sz="2400" b="0" i="0" dirty="0"/>
        </a:p>
      </dgm:t>
    </dgm:pt>
    <dgm:pt modelId="{9860891F-3861-482B-9775-9AC71AB4E2EA}" type="sibTrans" cxnId="{A3F23D2D-0BE4-40BB-A77F-18E413779C10}">
      <dgm:prSet/>
      <dgm:spPr/>
      <dgm:t>
        <a:bodyPr/>
        <a:lstStyle/>
        <a:p>
          <a:endParaRPr lang="ru-RU" b="0" i="0"/>
        </a:p>
      </dgm:t>
    </dgm:pt>
    <dgm:pt modelId="{76D198D9-BC4E-4E24-9401-CCB054334488}" type="parTrans" cxnId="{A3F23D2D-0BE4-40BB-A77F-18E413779C10}">
      <dgm:prSet/>
      <dgm:spPr/>
      <dgm:t>
        <a:bodyPr/>
        <a:lstStyle/>
        <a:p>
          <a:endParaRPr lang="ru-RU" b="0" i="0"/>
        </a:p>
      </dgm:t>
    </dgm:pt>
    <dgm:pt modelId="{6FABFED4-6618-49DB-8D9C-7585FF1BA5B1}">
      <dgm:prSet phldrT="[Текст]" custT="1"/>
      <dgm:spPr/>
      <dgm:t>
        <a:bodyPr/>
        <a:lstStyle/>
        <a:p>
          <a:r>
            <a:rPr lang="ru-RU" sz="2400" b="0" i="0" dirty="0" smtClean="0"/>
            <a:t>Природные</a:t>
          </a:r>
          <a:endParaRPr lang="ru-RU" sz="2400" b="0" i="0" dirty="0"/>
        </a:p>
      </dgm:t>
    </dgm:pt>
    <dgm:pt modelId="{F56848A2-3D70-479F-A293-85E8BE7E06FC}" type="sibTrans" cxnId="{A76141C4-8DCA-43E8-A141-66CF662F76E9}">
      <dgm:prSet/>
      <dgm:spPr/>
      <dgm:t>
        <a:bodyPr/>
        <a:lstStyle/>
        <a:p>
          <a:endParaRPr lang="ru-RU" b="0" i="0"/>
        </a:p>
      </dgm:t>
    </dgm:pt>
    <dgm:pt modelId="{17665ED0-8993-4290-BAB7-4DD550AF7F2B}" type="parTrans" cxnId="{A76141C4-8DCA-43E8-A141-66CF662F76E9}">
      <dgm:prSet/>
      <dgm:spPr/>
      <dgm:t>
        <a:bodyPr/>
        <a:lstStyle/>
        <a:p>
          <a:endParaRPr lang="ru-RU" b="0" i="0"/>
        </a:p>
      </dgm:t>
    </dgm:pt>
    <dgm:pt modelId="{691F5A33-B23E-4D02-B45D-FAB124B40027}">
      <dgm:prSet phldrT="[Текст]" custT="1"/>
      <dgm:spPr/>
      <dgm:t>
        <a:bodyPr/>
        <a:lstStyle/>
        <a:p>
          <a:r>
            <a:rPr lang="ru-RU" sz="2400" b="0" i="0" dirty="0" smtClean="0"/>
            <a:t>Биологические</a:t>
          </a:r>
          <a:endParaRPr lang="ru-RU" sz="2400" b="0" i="0" dirty="0"/>
        </a:p>
      </dgm:t>
    </dgm:pt>
    <dgm:pt modelId="{374747A1-CE14-4CCB-BD0B-8C7B7DD62CDE}" type="sibTrans" cxnId="{0A49EA8C-6DF1-4683-9E24-C0B32D146E3A}">
      <dgm:prSet/>
      <dgm:spPr/>
      <dgm:t>
        <a:bodyPr/>
        <a:lstStyle/>
        <a:p>
          <a:endParaRPr lang="ru-RU" b="0" i="0"/>
        </a:p>
      </dgm:t>
    </dgm:pt>
    <dgm:pt modelId="{6C72E8D6-F2BC-4524-BA0F-360A8337B90C}" type="parTrans" cxnId="{0A49EA8C-6DF1-4683-9E24-C0B32D146E3A}">
      <dgm:prSet/>
      <dgm:spPr/>
      <dgm:t>
        <a:bodyPr/>
        <a:lstStyle/>
        <a:p>
          <a:endParaRPr lang="ru-RU" b="0" i="0"/>
        </a:p>
      </dgm:t>
    </dgm:pt>
    <dgm:pt modelId="{E15D2A16-914F-4E86-950C-B9A27385D802}">
      <dgm:prSet custT="1"/>
      <dgm:spPr/>
      <dgm:t>
        <a:bodyPr/>
        <a:lstStyle/>
        <a:p>
          <a:r>
            <a:rPr lang="ru-RU" sz="2400" dirty="0" smtClean="0"/>
            <a:t>Социально-экономические</a:t>
          </a:r>
          <a:endParaRPr lang="ru-RU" sz="2400" b="0" i="0" dirty="0"/>
        </a:p>
      </dgm:t>
    </dgm:pt>
    <dgm:pt modelId="{FCC8D5A8-6387-4F2F-8465-F9C09B79927B}" type="parTrans" cxnId="{46D5DFD9-568B-4C4C-BB7C-48DBD824A18D}">
      <dgm:prSet/>
      <dgm:spPr/>
      <dgm:t>
        <a:bodyPr/>
        <a:lstStyle/>
        <a:p>
          <a:endParaRPr lang="ru-RU" b="0" i="0"/>
        </a:p>
      </dgm:t>
    </dgm:pt>
    <dgm:pt modelId="{EFBC322F-5C67-4C19-80A8-4DC1B25F5BEF}" type="sibTrans" cxnId="{46D5DFD9-568B-4C4C-BB7C-48DBD824A18D}">
      <dgm:prSet/>
      <dgm:spPr/>
      <dgm:t>
        <a:bodyPr/>
        <a:lstStyle/>
        <a:p>
          <a:endParaRPr lang="ru-RU" b="0" i="0"/>
        </a:p>
      </dgm:t>
    </dgm:pt>
    <dgm:pt modelId="{A63CA4D3-26BE-44F9-A0F7-3B51650FB069}">
      <dgm:prSet custT="1"/>
      <dgm:spPr/>
      <dgm:t>
        <a:bodyPr/>
        <a:lstStyle/>
        <a:p>
          <a:r>
            <a:rPr lang="ru-RU" sz="2400" dirty="0" smtClean="0"/>
            <a:t>Уровень развития здравоохранения</a:t>
          </a:r>
          <a:endParaRPr lang="ru-RU" sz="2400" dirty="0"/>
        </a:p>
      </dgm:t>
    </dgm:pt>
    <dgm:pt modelId="{C25FB3C3-9285-44F4-B77B-6A8F8658B9A6}" type="parTrans" cxnId="{48E6C1CA-F7B3-41E8-97E9-FA5BC03906E7}">
      <dgm:prSet/>
      <dgm:spPr/>
      <dgm:t>
        <a:bodyPr/>
        <a:lstStyle/>
        <a:p>
          <a:endParaRPr lang="ru-RU"/>
        </a:p>
      </dgm:t>
    </dgm:pt>
    <dgm:pt modelId="{21C89E15-D025-48AD-A4C5-9209794F07E1}" type="sibTrans" cxnId="{48E6C1CA-F7B3-41E8-97E9-FA5BC03906E7}">
      <dgm:prSet/>
      <dgm:spPr/>
      <dgm:t>
        <a:bodyPr/>
        <a:lstStyle/>
        <a:p>
          <a:endParaRPr lang="ru-RU"/>
        </a:p>
      </dgm:t>
    </dgm:pt>
    <dgm:pt modelId="{C297FA1F-41A9-42C1-99FB-9E178305C394}" type="pres">
      <dgm:prSet presAssocID="{7B12789E-19B1-4B05-A364-42EF7B526539}" presName="composite" presStyleCnt="0">
        <dgm:presLayoutVars>
          <dgm:chMax val="5"/>
          <dgm:dir/>
          <dgm:resizeHandles val="exact"/>
        </dgm:presLayoutVars>
      </dgm:prSet>
      <dgm:spPr/>
    </dgm:pt>
    <dgm:pt modelId="{95CCD881-9EA0-4D1B-B265-E9AA1FEF3F49}" type="pres">
      <dgm:prSet presAssocID="{691F5A33-B23E-4D02-B45D-FAB124B40027}" presName="circle1" presStyleLbl="lnNode1" presStyleIdx="0" presStyleCnt="5"/>
      <dgm:spPr/>
    </dgm:pt>
    <dgm:pt modelId="{6F6A7FAC-D8DE-4176-B287-2CCD2063D12D}" type="pres">
      <dgm:prSet presAssocID="{691F5A33-B23E-4D02-B45D-FAB124B40027}" presName="text1" presStyleLbl="revTx" presStyleIdx="0" presStyleCnt="5" custScaleX="176715" custScaleY="85070" custLinFactNeighborX="34292" custLinFactNeighborY="473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6BABAC-D180-42F1-B2B9-622F43A4EA5A}" type="pres">
      <dgm:prSet presAssocID="{691F5A33-B23E-4D02-B45D-FAB124B40027}" presName="line1" presStyleLbl="callout" presStyleIdx="0" presStyleCnt="10"/>
      <dgm:spPr/>
    </dgm:pt>
    <dgm:pt modelId="{CD275F9D-C5CD-4F22-B2E6-AC7732A9F68A}" type="pres">
      <dgm:prSet presAssocID="{691F5A33-B23E-4D02-B45D-FAB124B40027}" presName="d1" presStyleLbl="callout" presStyleIdx="1" presStyleCnt="10"/>
      <dgm:spPr/>
    </dgm:pt>
    <dgm:pt modelId="{923FEDDA-BC40-485A-B1EF-D56CC70016C9}" type="pres">
      <dgm:prSet presAssocID="{6FABFED4-6618-49DB-8D9C-7585FF1BA5B1}" presName="circle2" presStyleLbl="lnNode1" presStyleIdx="1" presStyleCnt="5"/>
      <dgm:spPr/>
    </dgm:pt>
    <dgm:pt modelId="{92C0414E-138F-4680-9B1D-30ACFD2290E6}" type="pres">
      <dgm:prSet presAssocID="{6FABFED4-6618-49DB-8D9C-7585FF1BA5B1}" presName="text2" presStyleLbl="revTx" presStyleIdx="1" presStyleCnt="5" custScaleX="165006" custScaleY="84781" custLinFactNeighborX="27600" custLinFactNeighborY="23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7A4F29-842C-43F9-8B3E-16979F948A42}" type="pres">
      <dgm:prSet presAssocID="{6FABFED4-6618-49DB-8D9C-7585FF1BA5B1}" presName="line2" presStyleLbl="callout" presStyleIdx="2" presStyleCnt="10"/>
      <dgm:spPr/>
    </dgm:pt>
    <dgm:pt modelId="{2742634F-FBC3-4C91-BFF4-748D7E827044}" type="pres">
      <dgm:prSet presAssocID="{6FABFED4-6618-49DB-8D9C-7585FF1BA5B1}" presName="d2" presStyleLbl="callout" presStyleIdx="3" presStyleCnt="10"/>
      <dgm:spPr/>
    </dgm:pt>
    <dgm:pt modelId="{2BB9C715-B968-4048-A64B-88AFA95F939A}" type="pres">
      <dgm:prSet presAssocID="{66478A3B-FA4C-4C18-BE81-797C8A6F4765}" presName="circle3" presStyleLbl="lnNode1" presStyleIdx="2" presStyleCnt="5"/>
      <dgm:spPr/>
    </dgm:pt>
    <dgm:pt modelId="{80321D75-76A2-4116-A5B3-44583D70BE5F}" type="pres">
      <dgm:prSet presAssocID="{66478A3B-FA4C-4C18-BE81-797C8A6F4765}" presName="text3" presStyleLbl="revTx" presStyleIdx="2" presStyleCnt="5" custScaleX="313882" custScaleY="70421" custLinFactX="12954" custLinFactNeighborX="100000" custLinFactNeighborY="-14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445D08-2494-4E1D-B6DC-9D15326B4EB9}" type="pres">
      <dgm:prSet presAssocID="{66478A3B-FA4C-4C18-BE81-797C8A6F4765}" presName="line3" presStyleLbl="callout" presStyleIdx="4" presStyleCnt="10"/>
      <dgm:spPr/>
    </dgm:pt>
    <dgm:pt modelId="{36EFD8D8-2A02-4EE4-9A48-473B3EC8BDB1}" type="pres">
      <dgm:prSet presAssocID="{66478A3B-FA4C-4C18-BE81-797C8A6F4765}" presName="d3" presStyleLbl="callout" presStyleIdx="5" presStyleCnt="10"/>
      <dgm:spPr/>
    </dgm:pt>
    <dgm:pt modelId="{BB8081C8-013A-4D32-A67F-E749EC87BC8D}" type="pres">
      <dgm:prSet presAssocID="{E15D2A16-914F-4E86-950C-B9A27385D802}" presName="circle4" presStyleLbl="lnNode1" presStyleIdx="3" presStyleCnt="5"/>
      <dgm:spPr/>
    </dgm:pt>
    <dgm:pt modelId="{B3F24F43-D9D8-42C9-8A91-10211F6CB973}" type="pres">
      <dgm:prSet presAssocID="{E15D2A16-914F-4E86-950C-B9A27385D802}" presName="text4" presStyleLbl="revTx" presStyleIdx="3" presStyleCnt="5" custScaleX="307413" custScaleY="83282" custLinFactNeighborX="97788" custLinFactNeighborY="-23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DBFCE9-6D52-46AA-BB4C-4264DD264D29}" type="pres">
      <dgm:prSet presAssocID="{E15D2A16-914F-4E86-950C-B9A27385D802}" presName="line4" presStyleLbl="callout" presStyleIdx="6" presStyleCnt="10"/>
      <dgm:spPr/>
    </dgm:pt>
    <dgm:pt modelId="{6371F9A7-8651-4946-86C0-9C4433B9E2CB}" type="pres">
      <dgm:prSet presAssocID="{E15D2A16-914F-4E86-950C-B9A27385D802}" presName="d4" presStyleLbl="callout" presStyleIdx="7" presStyleCnt="10"/>
      <dgm:spPr/>
    </dgm:pt>
    <dgm:pt modelId="{EBF06C98-C0B7-41A4-AF30-E03693EF70EF}" type="pres">
      <dgm:prSet presAssocID="{A63CA4D3-26BE-44F9-A0F7-3B51650FB069}" presName="circle5" presStyleLbl="lnNode1" presStyleIdx="4" presStyleCnt="5"/>
      <dgm:spPr/>
    </dgm:pt>
    <dgm:pt modelId="{31E6B77E-76E3-404E-B9A8-6217E3C21E17}" type="pres">
      <dgm:prSet presAssocID="{A63CA4D3-26BE-44F9-A0F7-3B51650FB069}" presName="text5" presStyleLbl="revTx" presStyleIdx="4" presStyleCnt="5" custScaleX="303401" custScaleY="64425" custLinFactNeighborX="96336" custLinFactNeighborY="-23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719AD8-AB70-4867-9022-BEBD42B300C3}" type="pres">
      <dgm:prSet presAssocID="{A63CA4D3-26BE-44F9-A0F7-3B51650FB069}" presName="line5" presStyleLbl="callout" presStyleIdx="8" presStyleCnt="10"/>
      <dgm:spPr/>
    </dgm:pt>
    <dgm:pt modelId="{D2ADE855-23CB-4497-9E1B-D048377B8B08}" type="pres">
      <dgm:prSet presAssocID="{A63CA4D3-26BE-44F9-A0F7-3B51650FB069}" presName="d5" presStyleLbl="callout" presStyleIdx="9" presStyleCnt="10"/>
      <dgm:spPr/>
    </dgm:pt>
  </dgm:ptLst>
  <dgm:cxnLst>
    <dgm:cxn modelId="{F466D222-4637-489B-B0E6-56FD92DD609B}" type="presOf" srcId="{7B12789E-19B1-4B05-A364-42EF7B526539}" destId="{C297FA1F-41A9-42C1-99FB-9E178305C394}" srcOrd="0" destOrd="0" presId="urn:microsoft.com/office/officeart/2005/8/layout/target1"/>
    <dgm:cxn modelId="{48E6C1CA-F7B3-41E8-97E9-FA5BC03906E7}" srcId="{7B12789E-19B1-4B05-A364-42EF7B526539}" destId="{A63CA4D3-26BE-44F9-A0F7-3B51650FB069}" srcOrd="4" destOrd="0" parTransId="{C25FB3C3-9285-44F4-B77B-6A8F8658B9A6}" sibTransId="{21C89E15-D025-48AD-A4C5-9209794F07E1}"/>
    <dgm:cxn modelId="{D80B8D48-67CB-486E-9831-D9E8715D62DC}" type="presOf" srcId="{66478A3B-FA4C-4C18-BE81-797C8A6F4765}" destId="{80321D75-76A2-4116-A5B3-44583D70BE5F}" srcOrd="0" destOrd="0" presId="urn:microsoft.com/office/officeart/2005/8/layout/target1"/>
    <dgm:cxn modelId="{A76141C4-8DCA-43E8-A141-66CF662F76E9}" srcId="{7B12789E-19B1-4B05-A364-42EF7B526539}" destId="{6FABFED4-6618-49DB-8D9C-7585FF1BA5B1}" srcOrd="1" destOrd="0" parTransId="{17665ED0-8993-4290-BAB7-4DD550AF7F2B}" sibTransId="{F56848A2-3D70-479F-A293-85E8BE7E06FC}"/>
    <dgm:cxn modelId="{0A49EA8C-6DF1-4683-9E24-C0B32D146E3A}" srcId="{7B12789E-19B1-4B05-A364-42EF7B526539}" destId="{691F5A33-B23E-4D02-B45D-FAB124B40027}" srcOrd="0" destOrd="0" parTransId="{6C72E8D6-F2BC-4524-BA0F-360A8337B90C}" sibTransId="{374747A1-CE14-4CCB-BD0B-8C7B7DD62CDE}"/>
    <dgm:cxn modelId="{46D5DFD9-568B-4C4C-BB7C-48DBD824A18D}" srcId="{7B12789E-19B1-4B05-A364-42EF7B526539}" destId="{E15D2A16-914F-4E86-950C-B9A27385D802}" srcOrd="3" destOrd="0" parTransId="{FCC8D5A8-6387-4F2F-8465-F9C09B79927B}" sibTransId="{EFBC322F-5C67-4C19-80A8-4DC1B25F5BEF}"/>
    <dgm:cxn modelId="{4A1195A3-46F5-45BB-8535-F4232C34593B}" type="presOf" srcId="{E15D2A16-914F-4E86-950C-B9A27385D802}" destId="{B3F24F43-D9D8-42C9-8A91-10211F6CB973}" srcOrd="0" destOrd="0" presId="urn:microsoft.com/office/officeart/2005/8/layout/target1"/>
    <dgm:cxn modelId="{40E6A072-16F6-4328-8BFF-C4A536F56B98}" type="presOf" srcId="{6FABFED4-6618-49DB-8D9C-7585FF1BA5B1}" destId="{92C0414E-138F-4680-9B1D-30ACFD2290E6}" srcOrd="0" destOrd="0" presId="urn:microsoft.com/office/officeart/2005/8/layout/target1"/>
    <dgm:cxn modelId="{A3F23D2D-0BE4-40BB-A77F-18E413779C10}" srcId="{7B12789E-19B1-4B05-A364-42EF7B526539}" destId="{66478A3B-FA4C-4C18-BE81-797C8A6F4765}" srcOrd="2" destOrd="0" parTransId="{76D198D9-BC4E-4E24-9401-CCB054334488}" sibTransId="{9860891F-3861-482B-9775-9AC71AB4E2EA}"/>
    <dgm:cxn modelId="{79B7759C-32A8-4856-80DC-E6C5DE32FE50}" type="presOf" srcId="{A63CA4D3-26BE-44F9-A0F7-3B51650FB069}" destId="{31E6B77E-76E3-404E-B9A8-6217E3C21E17}" srcOrd="0" destOrd="0" presId="urn:microsoft.com/office/officeart/2005/8/layout/target1"/>
    <dgm:cxn modelId="{3D249DF7-FD13-42C3-955D-AAB0EF042295}" type="presOf" srcId="{691F5A33-B23E-4D02-B45D-FAB124B40027}" destId="{6F6A7FAC-D8DE-4176-B287-2CCD2063D12D}" srcOrd="0" destOrd="0" presId="urn:microsoft.com/office/officeart/2005/8/layout/target1"/>
    <dgm:cxn modelId="{6DCD029B-2872-4C5F-925B-2C6F570B43BE}" type="presParOf" srcId="{C297FA1F-41A9-42C1-99FB-9E178305C394}" destId="{95CCD881-9EA0-4D1B-B265-E9AA1FEF3F49}" srcOrd="0" destOrd="0" presId="urn:microsoft.com/office/officeart/2005/8/layout/target1"/>
    <dgm:cxn modelId="{B9BD7916-9B29-4C3B-9E64-2305929FADE6}" type="presParOf" srcId="{C297FA1F-41A9-42C1-99FB-9E178305C394}" destId="{6F6A7FAC-D8DE-4176-B287-2CCD2063D12D}" srcOrd="1" destOrd="0" presId="urn:microsoft.com/office/officeart/2005/8/layout/target1"/>
    <dgm:cxn modelId="{565BE82C-33AA-4824-A2FA-9FE206EBE43D}" type="presParOf" srcId="{C297FA1F-41A9-42C1-99FB-9E178305C394}" destId="{856BABAC-D180-42F1-B2B9-622F43A4EA5A}" srcOrd="2" destOrd="0" presId="urn:microsoft.com/office/officeart/2005/8/layout/target1"/>
    <dgm:cxn modelId="{813B0A2F-F367-498D-9062-965CA50747A5}" type="presParOf" srcId="{C297FA1F-41A9-42C1-99FB-9E178305C394}" destId="{CD275F9D-C5CD-4F22-B2E6-AC7732A9F68A}" srcOrd="3" destOrd="0" presId="urn:microsoft.com/office/officeart/2005/8/layout/target1"/>
    <dgm:cxn modelId="{7EC4C23A-BB39-4944-B8C8-07277432B3A5}" type="presParOf" srcId="{C297FA1F-41A9-42C1-99FB-9E178305C394}" destId="{923FEDDA-BC40-485A-B1EF-D56CC70016C9}" srcOrd="4" destOrd="0" presId="urn:microsoft.com/office/officeart/2005/8/layout/target1"/>
    <dgm:cxn modelId="{4EF2854E-6C6A-4DA0-A4E8-50623BA6890B}" type="presParOf" srcId="{C297FA1F-41A9-42C1-99FB-9E178305C394}" destId="{92C0414E-138F-4680-9B1D-30ACFD2290E6}" srcOrd="5" destOrd="0" presId="urn:microsoft.com/office/officeart/2005/8/layout/target1"/>
    <dgm:cxn modelId="{E898BD9F-6C64-4E06-A090-946D15D10C3F}" type="presParOf" srcId="{C297FA1F-41A9-42C1-99FB-9E178305C394}" destId="{697A4F29-842C-43F9-8B3E-16979F948A42}" srcOrd="6" destOrd="0" presId="urn:microsoft.com/office/officeart/2005/8/layout/target1"/>
    <dgm:cxn modelId="{78564CA1-2F5A-4677-B979-A9E3370CD0EA}" type="presParOf" srcId="{C297FA1F-41A9-42C1-99FB-9E178305C394}" destId="{2742634F-FBC3-4C91-BFF4-748D7E827044}" srcOrd="7" destOrd="0" presId="urn:microsoft.com/office/officeart/2005/8/layout/target1"/>
    <dgm:cxn modelId="{F12202C5-5FF1-488E-BB92-625E5D3F9318}" type="presParOf" srcId="{C297FA1F-41A9-42C1-99FB-9E178305C394}" destId="{2BB9C715-B968-4048-A64B-88AFA95F939A}" srcOrd="8" destOrd="0" presId="urn:microsoft.com/office/officeart/2005/8/layout/target1"/>
    <dgm:cxn modelId="{0C0B5533-FA84-4230-A2E4-3FEFC60F5B68}" type="presParOf" srcId="{C297FA1F-41A9-42C1-99FB-9E178305C394}" destId="{80321D75-76A2-4116-A5B3-44583D70BE5F}" srcOrd="9" destOrd="0" presId="urn:microsoft.com/office/officeart/2005/8/layout/target1"/>
    <dgm:cxn modelId="{D896F890-A499-4DC0-B93C-CD58D8CAEE8E}" type="presParOf" srcId="{C297FA1F-41A9-42C1-99FB-9E178305C394}" destId="{8B445D08-2494-4E1D-B6DC-9D15326B4EB9}" srcOrd="10" destOrd="0" presId="urn:microsoft.com/office/officeart/2005/8/layout/target1"/>
    <dgm:cxn modelId="{1E49647A-001A-44F5-A898-FFCF826A9422}" type="presParOf" srcId="{C297FA1F-41A9-42C1-99FB-9E178305C394}" destId="{36EFD8D8-2A02-4EE4-9A48-473B3EC8BDB1}" srcOrd="11" destOrd="0" presId="urn:microsoft.com/office/officeart/2005/8/layout/target1"/>
    <dgm:cxn modelId="{5C0F9CE8-8CC4-4B4B-8389-2FA1ED61D52E}" type="presParOf" srcId="{C297FA1F-41A9-42C1-99FB-9E178305C394}" destId="{BB8081C8-013A-4D32-A67F-E749EC87BC8D}" srcOrd="12" destOrd="0" presId="urn:microsoft.com/office/officeart/2005/8/layout/target1"/>
    <dgm:cxn modelId="{89F29509-DBAD-44B2-A564-BC62F8D116B6}" type="presParOf" srcId="{C297FA1F-41A9-42C1-99FB-9E178305C394}" destId="{B3F24F43-D9D8-42C9-8A91-10211F6CB973}" srcOrd="13" destOrd="0" presId="urn:microsoft.com/office/officeart/2005/8/layout/target1"/>
    <dgm:cxn modelId="{6E6E7735-0A59-4020-BC2B-7D6978859927}" type="presParOf" srcId="{C297FA1F-41A9-42C1-99FB-9E178305C394}" destId="{9CDBFCE9-6D52-46AA-BB4C-4264DD264D29}" srcOrd="14" destOrd="0" presId="urn:microsoft.com/office/officeart/2005/8/layout/target1"/>
    <dgm:cxn modelId="{6E6B6B25-3947-4949-BF5C-5BAA667801EB}" type="presParOf" srcId="{C297FA1F-41A9-42C1-99FB-9E178305C394}" destId="{6371F9A7-8651-4946-86C0-9C4433B9E2CB}" srcOrd="15" destOrd="0" presId="urn:microsoft.com/office/officeart/2005/8/layout/target1"/>
    <dgm:cxn modelId="{8EEB24D9-47D4-4728-B605-DDD8E6ACF973}" type="presParOf" srcId="{C297FA1F-41A9-42C1-99FB-9E178305C394}" destId="{EBF06C98-C0B7-41A4-AF30-E03693EF70EF}" srcOrd="16" destOrd="0" presId="urn:microsoft.com/office/officeart/2005/8/layout/target1"/>
    <dgm:cxn modelId="{36B9994B-14C2-4C04-B0D7-F8105673E65C}" type="presParOf" srcId="{C297FA1F-41A9-42C1-99FB-9E178305C394}" destId="{31E6B77E-76E3-404E-B9A8-6217E3C21E17}" srcOrd="17" destOrd="0" presId="urn:microsoft.com/office/officeart/2005/8/layout/target1"/>
    <dgm:cxn modelId="{E63DBDA9-4B2E-4ED2-9764-986161F43EE8}" type="presParOf" srcId="{C297FA1F-41A9-42C1-99FB-9E178305C394}" destId="{07719AD8-AB70-4867-9022-BEBD42B300C3}" srcOrd="18" destOrd="0" presId="urn:microsoft.com/office/officeart/2005/8/layout/target1"/>
    <dgm:cxn modelId="{DF3E27E5-2026-4CAD-AACD-8F1E2CC3982A}" type="presParOf" srcId="{C297FA1F-41A9-42C1-99FB-9E178305C394}" destId="{D2ADE855-23CB-4497-9E1B-D048377B8B08}" srcOrd="19" destOrd="0" presId="urn:microsoft.com/office/officeart/2005/8/layout/targe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BF06C98-C0B7-41A4-AF30-E03693EF70EF}">
      <dsp:nvSpPr>
        <dsp:cNvPr id="0" name=""/>
        <dsp:cNvSpPr/>
      </dsp:nvSpPr>
      <dsp:spPr>
        <a:xfrm>
          <a:off x="1665707" y="927523"/>
          <a:ext cx="3263503" cy="3263503"/>
        </a:xfrm>
        <a:prstGeom prst="ellipse">
          <a:avLst/>
        </a:prstGeom>
        <a:solidFill>
          <a:schemeClr val="accent5">
            <a:shade val="80000"/>
            <a:hueOff val="349283"/>
            <a:satOff val="-6256"/>
            <a:lumOff val="2658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8081C8-013A-4D32-A67F-E749EC87BC8D}">
      <dsp:nvSpPr>
        <dsp:cNvPr id="0" name=""/>
        <dsp:cNvSpPr/>
      </dsp:nvSpPr>
      <dsp:spPr>
        <a:xfrm>
          <a:off x="2028228" y="1290044"/>
          <a:ext cx="2538461" cy="2538461"/>
        </a:xfrm>
        <a:prstGeom prst="ellipse">
          <a:avLst/>
        </a:prstGeom>
        <a:solidFill>
          <a:schemeClr val="accent5">
            <a:shade val="80000"/>
            <a:hueOff val="261962"/>
            <a:satOff val="-4692"/>
            <a:lumOff val="1993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B9C715-B968-4048-A64B-88AFA95F939A}">
      <dsp:nvSpPr>
        <dsp:cNvPr id="0" name=""/>
        <dsp:cNvSpPr/>
      </dsp:nvSpPr>
      <dsp:spPr>
        <a:xfrm>
          <a:off x="2390749" y="1652564"/>
          <a:ext cx="1813420" cy="1813420"/>
        </a:xfrm>
        <a:prstGeom prst="ellipse">
          <a:avLst/>
        </a:prstGeom>
        <a:solidFill>
          <a:schemeClr val="accent5">
            <a:shade val="80000"/>
            <a:hueOff val="174641"/>
            <a:satOff val="-3128"/>
            <a:lumOff val="1329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3FEDDA-BC40-485A-B1EF-D56CC70016C9}">
      <dsp:nvSpPr>
        <dsp:cNvPr id="0" name=""/>
        <dsp:cNvSpPr/>
      </dsp:nvSpPr>
      <dsp:spPr>
        <a:xfrm>
          <a:off x="2753542" y="2015357"/>
          <a:ext cx="1087834" cy="1087834"/>
        </a:xfrm>
        <a:prstGeom prst="ellipse">
          <a:avLst/>
        </a:prstGeom>
        <a:solidFill>
          <a:schemeClr val="accent5">
            <a:shade val="80000"/>
            <a:hueOff val="87321"/>
            <a:satOff val="-1564"/>
            <a:lumOff val="664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CCD881-9EA0-4D1B-B265-E9AA1FEF3F49}">
      <dsp:nvSpPr>
        <dsp:cNvPr id="0" name=""/>
        <dsp:cNvSpPr/>
      </dsp:nvSpPr>
      <dsp:spPr>
        <a:xfrm>
          <a:off x="3116063" y="2377878"/>
          <a:ext cx="362792" cy="362792"/>
        </a:xfrm>
        <a:prstGeom prst="ellipse">
          <a:avLst/>
        </a:prstGeom>
        <a:solidFill>
          <a:schemeClr val="accent5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6A7FAC-D8DE-4176-B287-2CCD2063D12D}">
      <dsp:nvSpPr>
        <dsp:cNvPr id="0" name=""/>
        <dsp:cNvSpPr/>
      </dsp:nvSpPr>
      <dsp:spPr>
        <a:xfrm>
          <a:off x="5406789" y="187607"/>
          <a:ext cx="2883550" cy="4901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30480" rIns="30480" bIns="3048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0" i="0" kern="1200" dirty="0" smtClean="0"/>
            <a:t>Биологические</a:t>
          </a:r>
          <a:endParaRPr lang="ru-RU" sz="2400" b="0" i="0" kern="1200" dirty="0"/>
        </a:p>
      </dsp:txBody>
      <dsp:txXfrm>
        <a:off x="5406789" y="187607"/>
        <a:ext cx="2883550" cy="490102"/>
      </dsp:txXfrm>
    </dsp:sp>
    <dsp:sp modelId="{856BABAC-D180-42F1-B2B9-622F43A4EA5A}">
      <dsp:nvSpPr>
        <dsp:cNvPr id="0" name=""/>
        <dsp:cNvSpPr/>
      </dsp:nvSpPr>
      <dsp:spPr>
        <a:xfrm>
          <a:off x="5065190" y="405362"/>
          <a:ext cx="407937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D275F9D-C5CD-4F22-B2E6-AC7732A9F68A}">
      <dsp:nvSpPr>
        <dsp:cNvPr id="0" name=""/>
        <dsp:cNvSpPr/>
      </dsp:nvSpPr>
      <dsp:spPr>
        <a:xfrm rot="5400000">
          <a:off x="3103009" y="599813"/>
          <a:ext cx="2153912" cy="1765011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2C0414E-138F-4680-9B1D-30ACFD2290E6}">
      <dsp:nvSpPr>
        <dsp:cNvPr id="0" name=""/>
        <dsp:cNvSpPr/>
      </dsp:nvSpPr>
      <dsp:spPr>
        <a:xfrm>
          <a:off x="5393123" y="783979"/>
          <a:ext cx="2692488" cy="4884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30480" rIns="30480" bIns="3048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0" i="0" kern="1200" dirty="0" smtClean="0"/>
            <a:t>Природные</a:t>
          </a:r>
          <a:endParaRPr lang="ru-RU" sz="2400" b="0" i="0" kern="1200" dirty="0"/>
        </a:p>
      </dsp:txBody>
      <dsp:txXfrm>
        <a:off x="5393123" y="783979"/>
        <a:ext cx="2692488" cy="488437"/>
      </dsp:txXfrm>
    </dsp:sp>
    <dsp:sp modelId="{697A4F29-842C-43F9-8B3E-16979F948A42}">
      <dsp:nvSpPr>
        <dsp:cNvPr id="0" name=""/>
        <dsp:cNvSpPr/>
      </dsp:nvSpPr>
      <dsp:spPr>
        <a:xfrm>
          <a:off x="5065190" y="1014550"/>
          <a:ext cx="407937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742634F-FBC3-4C91-BFF4-748D7E827044}">
      <dsp:nvSpPr>
        <dsp:cNvPr id="0" name=""/>
        <dsp:cNvSpPr/>
      </dsp:nvSpPr>
      <dsp:spPr>
        <a:xfrm rot="5400000">
          <a:off x="3419514" y="1162713"/>
          <a:ext cx="1793403" cy="1495772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0321D75-76A2-4116-A5B3-44583D70BE5F}">
      <dsp:nvSpPr>
        <dsp:cNvPr id="0" name=""/>
        <dsp:cNvSpPr/>
      </dsp:nvSpPr>
      <dsp:spPr>
        <a:xfrm>
          <a:off x="5393824" y="1412622"/>
          <a:ext cx="5121775" cy="4057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30480" rIns="30480" bIns="3048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0" i="0" kern="1200" dirty="0" smtClean="0"/>
            <a:t>Состояние окружающей среды</a:t>
          </a:r>
          <a:endParaRPr lang="ru-RU" sz="2400" b="0" i="0" kern="1200" dirty="0"/>
        </a:p>
      </dsp:txBody>
      <dsp:txXfrm>
        <a:off x="5393824" y="1412622"/>
        <a:ext cx="5121775" cy="405707"/>
      </dsp:txXfrm>
    </dsp:sp>
    <dsp:sp modelId="{8B445D08-2494-4E1D-B6DC-9D15326B4EB9}">
      <dsp:nvSpPr>
        <dsp:cNvPr id="0" name=""/>
        <dsp:cNvSpPr/>
      </dsp:nvSpPr>
      <dsp:spPr>
        <a:xfrm>
          <a:off x="5065190" y="1623737"/>
          <a:ext cx="407937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6EFD8D8-2A02-4EE4-9A48-473B3EC8BDB1}">
      <dsp:nvSpPr>
        <dsp:cNvPr id="0" name=""/>
        <dsp:cNvSpPr/>
      </dsp:nvSpPr>
      <dsp:spPr>
        <a:xfrm rot="5400000">
          <a:off x="3729873" y="1702605"/>
          <a:ext cx="1414184" cy="1256448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3F24F43-D9D8-42C9-8A91-10211F6CB973}">
      <dsp:nvSpPr>
        <dsp:cNvPr id="0" name=""/>
        <dsp:cNvSpPr/>
      </dsp:nvSpPr>
      <dsp:spPr>
        <a:xfrm>
          <a:off x="5376553" y="1966321"/>
          <a:ext cx="5016217" cy="4798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30480" rIns="30480" bIns="3048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Социально-экономические</a:t>
          </a:r>
          <a:endParaRPr lang="ru-RU" sz="2400" b="0" i="0" kern="1200" dirty="0"/>
        </a:p>
      </dsp:txBody>
      <dsp:txXfrm>
        <a:off x="5376553" y="1966321"/>
        <a:ext cx="5016217" cy="479801"/>
      </dsp:txXfrm>
    </dsp:sp>
    <dsp:sp modelId="{9CDBFCE9-6D52-46AA-BB4C-4264DD264D29}">
      <dsp:nvSpPr>
        <dsp:cNvPr id="0" name=""/>
        <dsp:cNvSpPr/>
      </dsp:nvSpPr>
      <dsp:spPr>
        <a:xfrm>
          <a:off x="5065190" y="2219870"/>
          <a:ext cx="407937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371F9A7-8651-4946-86C0-9C4433B9E2CB}">
      <dsp:nvSpPr>
        <dsp:cNvPr id="0" name=""/>
        <dsp:cNvSpPr/>
      </dsp:nvSpPr>
      <dsp:spPr>
        <a:xfrm rot="5400000">
          <a:off x="4038818" y="2272630"/>
          <a:ext cx="1079131" cy="973611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E6B77E-76E3-404E-B9A8-6217E3C21E17}">
      <dsp:nvSpPr>
        <dsp:cNvPr id="0" name=""/>
        <dsp:cNvSpPr/>
      </dsp:nvSpPr>
      <dsp:spPr>
        <a:xfrm>
          <a:off x="5385593" y="2599368"/>
          <a:ext cx="4950751" cy="3711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30480" rIns="30480" bIns="3048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Уровень развития здравоохранения</a:t>
          </a:r>
          <a:endParaRPr lang="ru-RU" sz="2400" kern="1200" dirty="0"/>
        </a:p>
      </dsp:txBody>
      <dsp:txXfrm>
        <a:off x="5385593" y="2599368"/>
        <a:ext cx="4950751" cy="371163"/>
      </dsp:txXfrm>
    </dsp:sp>
    <dsp:sp modelId="{07719AD8-AB70-4867-9022-BEBD42B300C3}">
      <dsp:nvSpPr>
        <dsp:cNvPr id="0" name=""/>
        <dsp:cNvSpPr/>
      </dsp:nvSpPr>
      <dsp:spPr>
        <a:xfrm>
          <a:off x="5065190" y="2798598"/>
          <a:ext cx="407937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2ADE855-23CB-4497-9E1B-D048377B8B08}">
      <dsp:nvSpPr>
        <dsp:cNvPr id="0" name=""/>
        <dsp:cNvSpPr/>
      </dsp:nvSpPr>
      <dsp:spPr>
        <a:xfrm rot="5400000">
          <a:off x="4330902" y="2825794"/>
          <a:ext cx="761484" cy="707092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3678FF-C966-4CCB-882D-B872A74133E2}" type="datetimeFigureOut">
              <a:rPr lang="ru-RU" smtClean="0"/>
              <a:pPr/>
              <a:t>16.04.2015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0C1F62-4DF5-45C7-ADDB-4849F089FFB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185319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0C1F62-4DF5-45C7-ADDB-4849F089FFB2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221520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A694B-2587-4425-B2FA-27D9C5B70D88}" type="datetimeFigureOut">
              <a:rPr lang="ru-RU" smtClean="0"/>
              <a:pPr/>
              <a:t>16.04.2015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D741F-60AE-49E1-997A-31B080E9B1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6572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A694B-2587-4425-B2FA-27D9C5B70D88}" type="datetimeFigureOut">
              <a:rPr lang="ru-RU" smtClean="0"/>
              <a:pPr/>
              <a:t>16.04.2015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D741F-60AE-49E1-997A-31B080E9B1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30094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A694B-2587-4425-B2FA-27D9C5B70D88}" type="datetimeFigureOut">
              <a:rPr lang="ru-RU" smtClean="0"/>
              <a:pPr/>
              <a:t>16.04.2015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D741F-60AE-49E1-997A-31B080E9B1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6428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A694B-2587-4425-B2FA-27D9C5B70D88}" type="datetimeFigureOut">
              <a:rPr lang="ru-RU" smtClean="0"/>
              <a:pPr/>
              <a:t>16.04.2015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D741F-60AE-49E1-997A-31B080E9B1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14640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A694B-2587-4425-B2FA-27D9C5B70D88}" type="datetimeFigureOut">
              <a:rPr lang="ru-RU" smtClean="0"/>
              <a:pPr/>
              <a:t>16.04.2015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D741F-60AE-49E1-997A-31B080E9B1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77125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A694B-2587-4425-B2FA-27D9C5B70D88}" type="datetimeFigureOut">
              <a:rPr lang="ru-RU" smtClean="0"/>
              <a:pPr/>
              <a:t>16.04.2015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D741F-60AE-49E1-997A-31B080E9B1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17574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A694B-2587-4425-B2FA-27D9C5B70D88}" type="datetimeFigureOut">
              <a:rPr lang="ru-RU" smtClean="0"/>
              <a:pPr/>
              <a:t>16.04.2015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D741F-60AE-49E1-997A-31B080E9B1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59204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A694B-2587-4425-B2FA-27D9C5B70D88}" type="datetimeFigureOut">
              <a:rPr lang="ru-RU" smtClean="0"/>
              <a:pPr/>
              <a:t>16.04.2015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D741F-60AE-49E1-997A-31B080E9B1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48312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A694B-2587-4425-B2FA-27D9C5B70D88}" type="datetimeFigureOut">
              <a:rPr lang="ru-RU" smtClean="0"/>
              <a:pPr/>
              <a:t>16.04.2015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D741F-60AE-49E1-997A-31B080E9B1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28039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A694B-2587-4425-B2FA-27D9C5B70D88}" type="datetimeFigureOut">
              <a:rPr lang="ru-RU" smtClean="0"/>
              <a:pPr/>
              <a:t>16.04.2015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D741F-60AE-49E1-997A-31B080E9B1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6409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A694B-2587-4425-B2FA-27D9C5B70D88}" type="datetimeFigureOut">
              <a:rPr lang="ru-RU" smtClean="0"/>
              <a:pPr/>
              <a:t>16.04.2015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D741F-60AE-49E1-997A-31B080E9B1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62111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FA694B-2587-4425-B2FA-27D9C5B70D88}" type="datetimeFigureOut">
              <a:rPr lang="ru-RU" smtClean="0"/>
              <a:pPr/>
              <a:t>16.04.2015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4D741F-60AE-49E1-997A-31B080E9B1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37219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1749" TargetMode="External"/><Relationship Id="rId2" Type="http://schemas.openxmlformats.org/officeDocument/2006/relationships/hyperlink" Target="https://ru.wikipedia.org/wiki/28_%D0%B0%D0%B2%D0%B3%D1%83%D1%81%D1%82%D0%B0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hyperlink" Target="https://ru.wikipedia.org/wiki/1832" TargetMode="External"/><Relationship Id="rId4" Type="http://schemas.openxmlformats.org/officeDocument/2006/relationships/hyperlink" Target="https://ru.wikipedia.org/wiki/22_%D0%BC%D0%B0%D1%80%D1%82%D0%B0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1913" TargetMode="External"/><Relationship Id="rId2" Type="http://schemas.openxmlformats.org/officeDocument/2006/relationships/hyperlink" Target="https://ru.wikipedia.org/wiki/6_%D0%B4%D0%B5%D0%BA%D0%B0%D0%B1%D1%80%D1%8F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jpeg"/><Relationship Id="rId5" Type="http://schemas.openxmlformats.org/officeDocument/2006/relationships/hyperlink" Target="https://ru.wikipedia.org/wiki/2002" TargetMode="External"/><Relationship Id="rId4" Type="http://schemas.openxmlformats.org/officeDocument/2006/relationships/hyperlink" Target="https://ru.wikipedia.org/wiki/12_%D0%B4%D0%B5%D0%BA%D0%B0%D0%B1%D1%80%D1%8F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Здоровье человека в современных условиях </a:t>
            </a:r>
            <a:r>
              <a:rPr lang="en-US" dirty="0" smtClean="0"/>
              <a:t>“</a:t>
            </a:r>
            <a:r>
              <a:rPr lang="ru-RU" dirty="0" smtClean="0"/>
              <a:t>цивилизованных нагрузок</a:t>
            </a:r>
            <a:r>
              <a:rPr lang="en-US" dirty="0" smtClean="0"/>
              <a:t>”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668371" y="5202238"/>
            <a:ext cx="9144000" cy="1655762"/>
          </a:xfrm>
        </p:spPr>
        <p:txBody>
          <a:bodyPr>
            <a:normAutofit/>
          </a:bodyPr>
          <a:lstStyle/>
          <a:p>
            <a:r>
              <a:rPr lang="ru-RU" sz="2000" dirty="0" smtClean="0"/>
              <a:t>Работа:</a:t>
            </a:r>
          </a:p>
          <a:p>
            <a:r>
              <a:rPr lang="ru-RU" sz="2000" dirty="0" smtClean="0"/>
              <a:t>Студента </a:t>
            </a:r>
            <a:r>
              <a:rPr lang="ru-RU" sz="2000" smtClean="0"/>
              <a:t>1 курса </a:t>
            </a:r>
            <a:r>
              <a:rPr lang="ru-RU" sz="2000" dirty="0" smtClean="0"/>
              <a:t>МГГЭУ</a:t>
            </a:r>
          </a:p>
          <a:p>
            <a:r>
              <a:rPr lang="ru-RU" sz="2000" dirty="0" smtClean="0"/>
              <a:t> </a:t>
            </a:r>
            <a:r>
              <a:rPr lang="ru-RU" sz="2000" dirty="0" err="1" smtClean="0"/>
              <a:t>Бештоева</a:t>
            </a:r>
            <a:r>
              <a:rPr lang="ru-RU" sz="2000" dirty="0" smtClean="0"/>
              <a:t> Рамазана Михайловича </a:t>
            </a:r>
          </a:p>
          <a:p>
            <a:r>
              <a:rPr lang="ru-RU" sz="2000" dirty="0" smtClean="0"/>
              <a:t>ПМ-0114</a:t>
            </a:r>
            <a:endParaRPr lang="ru-RU" sz="2000" dirty="0"/>
          </a:p>
        </p:txBody>
      </p:sp>
    </p:spTree>
    <p:extLst>
      <p:ext uri="{BB962C8B-B14F-4D97-AF65-F5344CB8AC3E}">
        <p14:creationId xmlns="" xmlns:p14="http://schemas.microsoft.com/office/powerpoint/2010/main" val="2340758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ЗОЖ</a:t>
            </a:r>
            <a:endParaRPr lang="ru-RU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5753669" cy="4725300"/>
          </a:xfrm>
        </p:spPr>
        <p:txBody>
          <a:bodyPr/>
          <a:lstStyle/>
          <a:p>
            <a:pPr marL="0" indent="0">
              <a:buNone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Здоровый образ жизни – это такой способ жизнедеятельности, который способствует сохранению и укреплению здоровья на основе индивидуальных особенностей организма в конкретных условиях жизни.</a:t>
            </a:r>
            <a:endParaRPr lang="ru-RU" i="1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1869" y="665518"/>
            <a:ext cx="5293761" cy="3522757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232" y="0"/>
            <a:ext cx="2495550" cy="182880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8442" y="4674595"/>
            <a:ext cx="1794565" cy="1821483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0228" y="4646354"/>
            <a:ext cx="2822075" cy="1877963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3619" y="4556303"/>
            <a:ext cx="2162175" cy="2114550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580" y="4632837"/>
            <a:ext cx="1905000" cy="19050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689097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52579"/>
            <a:ext cx="10515600" cy="1325563"/>
          </a:xfrm>
        </p:spPr>
        <p:txBody>
          <a:bodyPr/>
          <a:lstStyle/>
          <a:p>
            <a:r>
              <a:rPr lang="ru-RU" dirty="0" smtClean="0"/>
              <a:t>И.И. </a:t>
            </a:r>
            <a:r>
              <a:rPr lang="ru-RU" dirty="0" err="1" smtClean="0"/>
              <a:t>Брехман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90366" y="863366"/>
            <a:ext cx="6467900" cy="581183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sz="2600" dirty="0" err="1" smtClean="0"/>
              <a:t>Валеология</a:t>
            </a:r>
            <a:r>
              <a:rPr lang="ru-RU" sz="2600" dirty="0" smtClean="0"/>
              <a:t> (</a:t>
            </a:r>
            <a:r>
              <a:rPr lang="ru-RU" sz="2600" dirty="0"/>
              <a:t>от латинскою </a:t>
            </a:r>
            <a:r>
              <a:rPr lang="ru-RU" sz="2600" dirty="0" err="1"/>
              <a:t>valeo</a:t>
            </a:r>
            <a:r>
              <a:rPr lang="ru-RU" sz="2600" dirty="0"/>
              <a:t> «здоровье», «быть </a:t>
            </a:r>
            <a:r>
              <a:rPr lang="ru-RU" sz="2600" dirty="0" smtClean="0"/>
              <a:t>здоровым»</a:t>
            </a:r>
            <a:r>
              <a:rPr lang="en-US" sz="2600" dirty="0" smtClean="0"/>
              <a:t>) - </a:t>
            </a:r>
            <a:r>
              <a:rPr lang="ru-RU" sz="2600" dirty="0"/>
              <a:t>представляет собой совокупность знаний о здоровье и о здоровом образе жизни человека</a:t>
            </a:r>
            <a:r>
              <a:rPr lang="ru-RU" sz="2600" dirty="0" smtClean="0"/>
              <a:t>.</a:t>
            </a:r>
            <a:endParaRPr lang="en-US" sz="2600" dirty="0" smtClean="0"/>
          </a:p>
          <a:p>
            <a:pPr marL="0" indent="0">
              <a:buNone/>
            </a:pPr>
            <a:r>
              <a:rPr lang="ru-RU" sz="2400" b="1" dirty="0"/>
              <a:t>Целью </a:t>
            </a:r>
            <a:r>
              <a:rPr lang="ru-RU" sz="2400" b="1" dirty="0" err="1"/>
              <a:t>валеологии</a:t>
            </a:r>
            <a:r>
              <a:rPr lang="ru-RU" sz="2400" dirty="0"/>
              <a:t> является разработка мер и путей сохранения, укрепления и формирования </a:t>
            </a:r>
            <a:r>
              <a:rPr lang="ru-RU" sz="2400" dirty="0" smtClean="0"/>
              <a:t>здоровья</a:t>
            </a:r>
            <a:endParaRPr lang="en-US" sz="2400" dirty="0" smtClean="0"/>
          </a:p>
          <a:p>
            <a:r>
              <a:rPr lang="ru-RU" sz="2400" b="1" dirty="0"/>
              <a:t>Задачами </a:t>
            </a:r>
            <a:r>
              <a:rPr lang="ru-RU" sz="2400" b="1" dirty="0" err="1"/>
              <a:t>валеологии</a:t>
            </a:r>
            <a:r>
              <a:rPr lang="ru-RU" sz="2400" dirty="0"/>
              <a:t> являются:</a:t>
            </a:r>
          </a:p>
          <a:p>
            <a:pPr lvl="0"/>
            <a:r>
              <a:rPr lang="ru-RU" sz="2400" dirty="0"/>
              <a:t>Изучение закономерностей формирования здоровья человека.</a:t>
            </a:r>
          </a:p>
          <a:p>
            <a:pPr lvl="0"/>
            <a:r>
              <a:rPr lang="ru-RU" sz="2400" dirty="0"/>
              <a:t>Исследование и количественная оценка состояния здоровья и резервов здоровья человека.</a:t>
            </a:r>
          </a:p>
          <a:p>
            <a:pPr lvl="0"/>
            <a:r>
              <a:rPr lang="ru-RU" sz="2400" dirty="0"/>
              <a:t>Формирование установки на здоровый образ жизни.</a:t>
            </a:r>
          </a:p>
          <a:p>
            <a:r>
              <a:rPr lang="ru-RU" sz="2400" dirty="0"/>
              <a:t>Сохранение и укрепление здоровья и резервов здоровья человека через приобщение его к здоровому образу жизни.</a:t>
            </a:r>
          </a:p>
          <a:p>
            <a:pPr marL="0" indent="0">
              <a:buNone/>
            </a:pPr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864219" y="282125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499620"/>
            <a:ext cx="3488140" cy="517558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201939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66759"/>
            <a:ext cx="10515600" cy="1325563"/>
          </a:xfrm>
        </p:spPr>
        <p:txBody>
          <a:bodyPr/>
          <a:lstStyle/>
          <a:p>
            <a:r>
              <a:rPr lang="ru-RU" dirty="0" smtClean="0"/>
              <a:t>    </a:t>
            </a:r>
            <a:r>
              <a:rPr lang="ru-RU" dirty="0" err="1" smtClean="0"/>
              <a:t>Софокл</a:t>
            </a:r>
            <a:r>
              <a:rPr lang="ru-RU" dirty="0" smtClean="0"/>
              <a:t> (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496-406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гг. до н.э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.)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07976" y="1692322"/>
            <a:ext cx="7245824" cy="4484641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Он победил на состязаниях трагических поэтов самого Эсхила. </a:t>
            </a:r>
          </a:p>
          <a:p>
            <a:pPr marL="0" indent="0">
              <a:buNone/>
            </a:pPr>
            <a:r>
              <a:rPr lang="ru-RU" dirty="0" smtClean="0"/>
              <a:t>30 раз выступал перед афинскими зрителями и одержал 24 победы.</a:t>
            </a:r>
          </a:p>
          <a:p>
            <a:pPr marL="0" indent="0">
              <a:buNone/>
            </a:pPr>
            <a:r>
              <a:rPr lang="ru-RU" dirty="0" smtClean="0"/>
              <a:t>Софокл – автор 123 пьес, до нас дошло 7. Его лучшие произведения: «Антигона», «Царь Эдип», «Электра».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267" y="1692322"/>
            <a:ext cx="3479219" cy="462111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225897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Бернард </a:t>
            </a:r>
            <a:r>
              <a:rPr lang="ru-RU" dirty="0" smtClean="0"/>
              <a:t>Шоу</a:t>
            </a:r>
            <a:r>
              <a:rPr lang="en-US" dirty="0" smtClean="0"/>
              <a:t> </a:t>
            </a:r>
            <a:r>
              <a:rPr lang="en-US" sz="3600" dirty="0" smtClean="0"/>
              <a:t>(</a:t>
            </a:r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</a:rPr>
              <a:t>26 </a:t>
            </a:r>
            <a:r>
              <a:rPr lang="ru-RU" sz="3600" dirty="0">
                <a:solidFill>
                  <a:schemeClr val="accent1">
                    <a:lumMod val="75000"/>
                  </a:schemeClr>
                </a:solidFill>
              </a:rPr>
              <a:t>июля </a:t>
            </a:r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</a:rPr>
              <a:t>1856 г.</a:t>
            </a:r>
            <a:r>
              <a:rPr lang="en-US" sz="3600" dirty="0" smtClean="0">
                <a:solidFill>
                  <a:schemeClr val="accent1">
                    <a:lumMod val="75000"/>
                  </a:schemeClr>
                </a:solidFill>
              </a:rPr>
              <a:t> - </a:t>
            </a:r>
            <a:r>
              <a:rPr lang="ru-RU" sz="3600" b="1" dirty="0">
                <a:solidFill>
                  <a:schemeClr val="accent1">
                    <a:lumMod val="75000"/>
                  </a:schemeClr>
                </a:solidFill>
              </a:rPr>
              <a:t> </a:t>
            </a:r>
            <a:r>
              <a:rPr lang="ru-RU" sz="3600" dirty="0">
                <a:solidFill>
                  <a:schemeClr val="accent1">
                    <a:lumMod val="75000"/>
                  </a:schemeClr>
                </a:solidFill>
              </a:rPr>
              <a:t>2 ноября 1950 </a:t>
            </a:r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</a:rPr>
              <a:t>г.</a:t>
            </a:r>
            <a:r>
              <a:rPr lang="en-US" sz="3600" dirty="0" smtClean="0"/>
              <a:t>)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76466" y="1873735"/>
            <a:ext cx="6877333" cy="4303228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Бернард Шоу – ирландский</a:t>
            </a:r>
            <a:r>
              <a:rPr lang="ru-RU" dirty="0"/>
              <a:t> драматург, писатель, </a:t>
            </a:r>
            <a:r>
              <a:rPr lang="ru-RU" dirty="0" smtClean="0"/>
              <a:t>романист.</a:t>
            </a:r>
          </a:p>
          <a:p>
            <a:pPr marL="0" indent="0">
              <a:buNone/>
            </a:pPr>
            <a:r>
              <a:rPr lang="ru-RU" dirty="0"/>
              <a:t>Единственный человек, удостоенный и Нобелевской премии в области </a:t>
            </a:r>
            <a:r>
              <a:rPr lang="ru-RU" dirty="0" smtClean="0"/>
              <a:t>литературы</a:t>
            </a:r>
          </a:p>
          <a:p>
            <a:pPr marL="0" indent="0">
              <a:buNone/>
            </a:pPr>
            <a:r>
              <a:rPr lang="ru-RU" dirty="0" smtClean="0"/>
              <a:t>(1925, </a:t>
            </a:r>
            <a:r>
              <a:rPr lang="ru-RU" dirty="0"/>
              <a:t>«За творчество, отмеченное идеализмом и гуманизмом, за искрометную сатиру, которая часто сочетается с исключительной поэтической красотой»), и премии </a:t>
            </a:r>
            <a:r>
              <a:rPr lang="ru-RU" dirty="0" smtClean="0"/>
              <a:t>«Оскар» (1938, </a:t>
            </a:r>
            <a:r>
              <a:rPr lang="ru-RU" dirty="0"/>
              <a:t>за сценарий фильма </a:t>
            </a:r>
            <a:r>
              <a:rPr lang="ru-RU" dirty="0" smtClean="0"/>
              <a:t>«</a:t>
            </a:r>
            <a:r>
              <a:rPr lang="ru-RU" dirty="0" err="1" smtClean="0"/>
              <a:t>Пигмалион</a:t>
            </a:r>
            <a:r>
              <a:rPr lang="ru-RU" dirty="0" smtClean="0"/>
              <a:t>»).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199" y="1873735"/>
            <a:ext cx="3490973" cy="430322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467369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1473" y="365125"/>
            <a:ext cx="10515600" cy="1325563"/>
          </a:xfrm>
        </p:spPr>
        <p:txBody>
          <a:bodyPr/>
          <a:lstStyle/>
          <a:p>
            <a:r>
              <a:rPr lang="ru-RU" sz="4000" dirty="0"/>
              <a:t>Иоганн Вольфганг фон </a:t>
            </a:r>
            <a:r>
              <a:rPr lang="ru-RU" sz="4000" dirty="0" smtClean="0"/>
              <a:t>Гёте </a:t>
            </a:r>
            <a:r>
              <a:rPr lang="ru-RU" sz="2400" dirty="0" smtClean="0"/>
              <a:t>(</a:t>
            </a:r>
            <a:r>
              <a:rPr lang="ru-RU" sz="2400" dirty="0">
                <a:hlinkClick r:id="rId2" tooltip="28 августа"/>
              </a:rPr>
              <a:t>28 </a:t>
            </a:r>
            <a:r>
              <a:rPr lang="ru-RU" sz="2400" dirty="0" smtClean="0">
                <a:hlinkClick r:id="rId2" tooltip="28 августа"/>
              </a:rPr>
              <a:t>августа</a:t>
            </a:r>
            <a:r>
              <a:rPr lang="ru-RU" sz="2400" dirty="0" smtClean="0"/>
              <a:t> </a:t>
            </a:r>
            <a:r>
              <a:rPr lang="ru-RU" sz="2400" dirty="0" smtClean="0">
                <a:hlinkClick r:id="rId3" tooltip="1749"/>
              </a:rPr>
              <a:t>1749</a:t>
            </a:r>
            <a:r>
              <a:rPr lang="ru-RU" sz="2400" dirty="0" smtClean="0"/>
              <a:t> —</a:t>
            </a:r>
            <a:r>
              <a:rPr lang="ru-RU" sz="2400" dirty="0"/>
              <a:t> </a:t>
            </a:r>
            <a:r>
              <a:rPr lang="ru-RU" sz="2400" dirty="0">
                <a:hlinkClick r:id="rId4" tooltip="22 марта"/>
              </a:rPr>
              <a:t>22 марта</a:t>
            </a:r>
            <a:r>
              <a:rPr lang="ru-RU" sz="2400" dirty="0"/>
              <a:t> </a:t>
            </a:r>
            <a:r>
              <a:rPr lang="ru-RU" sz="2400" dirty="0" smtClean="0">
                <a:hlinkClick r:id="rId5" tooltip="1832"/>
              </a:rPr>
              <a:t>1832</a:t>
            </a:r>
            <a:r>
              <a:rPr lang="ru-RU" sz="2400" dirty="0"/>
              <a:t>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71748" y="1690688"/>
            <a:ext cx="7518779" cy="4486275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dirty="0"/>
              <a:t>—  </a:t>
            </a:r>
            <a:r>
              <a:rPr lang="ru-RU" sz="2400" dirty="0" smtClean="0"/>
              <a:t>немецкий поэт, </a:t>
            </a:r>
            <a:r>
              <a:rPr lang="ru-RU" sz="2400" dirty="0"/>
              <a:t>государственный деятель, мыслитель </a:t>
            </a:r>
            <a:r>
              <a:rPr lang="ru-RU" sz="2400" dirty="0" smtClean="0"/>
              <a:t>и естествоиспытатель.</a:t>
            </a:r>
          </a:p>
          <a:p>
            <a:pPr marL="0" indent="0">
              <a:buNone/>
            </a:pPr>
            <a:r>
              <a:rPr lang="ru-RU" sz="2400" dirty="0"/>
              <a:t>З</a:t>
            </a:r>
            <a:r>
              <a:rPr lang="ru-RU" sz="2400" dirty="0" smtClean="0"/>
              <a:t>акончил </a:t>
            </a:r>
            <a:r>
              <a:rPr lang="ru-RU" sz="2400" dirty="0"/>
              <a:t>"Фауста" в воз­расте 83 лет.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473" y="1690688"/>
            <a:ext cx="3610970" cy="435732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170051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/>
              <a:t>Репин, Илья </a:t>
            </a:r>
            <a:r>
              <a:rPr lang="ru-RU" sz="4000" dirty="0" smtClean="0"/>
              <a:t>Ефимович </a:t>
            </a:r>
            <a:r>
              <a:rPr lang="ru-RU" sz="2800" dirty="0" smtClean="0"/>
              <a:t>(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24 июля 1844 – 29 сентября 1930г</a:t>
            </a:r>
            <a:r>
              <a:rPr lang="ru-RU" sz="2800" dirty="0" smtClean="0"/>
              <a:t>)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17601" y="1447046"/>
            <a:ext cx="7610276" cy="4728671"/>
          </a:xfrm>
        </p:spPr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Всему </a:t>
            </a:r>
            <a:r>
              <a:rPr lang="ru-RU" dirty="0"/>
              <a:t>миру известны картины великого Репина, но немногие знают, что последние шедевры были созданы им в 86 лет!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535943"/>
            <a:ext cx="3237153" cy="474782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57717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463211"/>
            <a:ext cx="10515600" cy="1325563"/>
          </a:xfrm>
        </p:spPr>
        <p:txBody>
          <a:bodyPr/>
          <a:lstStyle/>
          <a:p>
            <a:r>
              <a:rPr lang="ru-RU" dirty="0" smtClean="0"/>
              <a:t>      «</a:t>
            </a:r>
            <a:r>
              <a:rPr lang="ru-RU" dirty="0"/>
              <a:t>Не старость старит, а безделье!»</a:t>
            </a:r>
            <a:br>
              <a:rPr lang="ru-RU" dirty="0"/>
            </a:b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623" y="2296011"/>
            <a:ext cx="3556379" cy="2366609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7027" y="1423692"/>
            <a:ext cx="2858282" cy="2478759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7027" y="4258009"/>
            <a:ext cx="3726834" cy="2365614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9334" y="1917972"/>
            <a:ext cx="4419348" cy="274464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729788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49187"/>
            <a:ext cx="10515600" cy="1325563"/>
          </a:xfrm>
        </p:spPr>
        <p:txBody>
          <a:bodyPr>
            <a:normAutofit/>
          </a:bodyPr>
          <a:lstStyle/>
          <a:p>
            <a:r>
              <a:rPr lang="ru-RU" sz="3600" dirty="0"/>
              <a:t>Амосов, Николай </a:t>
            </a:r>
            <a:r>
              <a:rPr lang="ru-RU" sz="3600" dirty="0" smtClean="0"/>
              <a:t>Михайлович </a:t>
            </a:r>
            <a:r>
              <a:rPr lang="ru-RU" sz="2000" dirty="0" smtClean="0"/>
              <a:t>(</a:t>
            </a:r>
            <a:r>
              <a:rPr lang="ru-RU" sz="2000" dirty="0" smtClean="0">
                <a:hlinkClick r:id="rId2" tooltip="6 декабря"/>
              </a:rPr>
              <a:t>6 </a:t>
            </a:r>
            <a:r>
              <a:rPr lang="ru-RU" sz="2000" dirty="0">
                <a:hlinkClick r:id="rId2" tooltip="6 декабря"/>
              </a:rPr>
              <a:t>декабря</a:t>
            </a:r>
            <a:r>
              <a:rPr lang="ru-RU" sz="2000" dirty="0"/>
              <a:t> </a:t>
            </a:r>
            <a:r>
              <a:rPr lang="ru-RU" sz="2000" dirty="0" smtClean="0">
                <a:hlinkClick r:id="rId3" tooltip="1913"/>
              </a:rPr>
              <a:t>1913</a:t>
            </a:r>
            <a:r>
              <a:rPr lang="ru-RU" sz="2000" dirty="0" smtClean="0"/>
              <a:t> —</a:t>
            </a:r>
            <a:r>
              <a:rPr lang="ru-RU" sz="2000" dirty="0">
                <a:hlinkClick r:id="rId4" tooltip="12 декабря"/>
              </a:rPr>
              <a:t>12 декабря</a:t>
            </a:r>
            <a:r>
              <a:rPr lang="ru-RU" sz="2000" dirty="0"/>
              <a:t> </a:t>
            </a:r>
            <a:r>
              <a:rPr lang="ru-RU" sz="2000" dirty="0" smtClean="0">
                <a:hlinkClick r:id="rId5" tooltip="2002"/>
              </a:rPr>
              <a:t>2002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г</a:t>
            </a:r>
            <a:r>
              <a:rPr lang="ru-RU" sz="2000" dirty="0" smtClean="0"/>
              <a:t>.)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36024" y="1474750"/>
            <a:ext cx="6317776" cy="4702213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—</a:t>
            </a:r>
            <a:r>
              <a:rPr lang="ru-RU" dirty="0" smtClean="0"/>
              <a:t> учёный-медик</a:t>
            </a:r>
            <a:r>
              <a:rPr lang="ru-RU" dirty="0"/>
              <a:t>, литератор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/>
              <a:t>А</a:t>
            </a:r>
            <a:r>
              <a:rPr lang="ru-RU" dirty="0" smtClean="0"/>
              <a:t>втор </a:t>
            </a:r>
            <a:r>
              <a:rPr lang="ru-RU" dirty="0"/>
              <a:t>новаторских методик в кардиологии и торакальной хирургии, автор системного подхода к здоровью («метод ограничений и </a:t>
            </a:r>
            <a:r>
              <a:rPr lang="ru-RU"/>
              <a:t>нагрузок</a:t>
            </a:r>
            <a:r>
              <a:rPr lang="ru-RU" smtClean="0"/>
              <a:t>»).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474750"/>
            <a:ext cx="3382294" cy="470221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308979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65746" y="2599159"/>
            <a:ext cx="10515600" cy="1325563"/>
          </a:xfrm>
        </p:spPr>
        <p:txBody>
          <a:bodyPr>
            <a:normAutofit/>
          </a:bodyPr>
          <a:lstStyle/>
          <a:p>
            <a:r>
              <a:rPr lang="ru-RU" sz="5400" b="1" dirty="0" smtClean="0"/>
              <a:t>      Спасибо за внимание!</a:t>
            </a:r>
            <a:endParaRPr lang="ru-RU" sz="5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9962" y="4991906"/>
            <a:ext cx="10515600" cy="4351338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605750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b="1" i="1" dirty="0">
              <a:solidFill>
                <a:schemeClr val="accent6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26300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b="1" dirty="0" smtClean="0">
                <a:solidFill>
                  <a:schemeClr val="accent6"/>
                </a:solidFill>
              </a:rPr>
              <a:t>«</a:t>
            </a:r>
            <a:r>
              <a:rPr lang="ru-RU" sz="4000" b="1" dirty="0">
                <a:solidFill>
                  <a:schemeClr val="accent6"/>
                </a:solidFill>
              </a:rPr>
              <a:t>Здоровье – это состояние полного физического, психического и социального благополучия, а не только отсутствие болезней и травм». </a:t>
            </a:r>
            <a:endParaRPr lang="ru-RU" sz="4000" b="1" i="1" dirty="0">
              <a:solidFill>
                <a:schemeClr val="accent6"/>
              </a:solidFill>
            </a:endParaRPr>
          </a:p>
          <a:p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4133" y="2338793"/>
            <a:ext cx="6286500" cy="419100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367" y="2977621"/>
            <a:ext cx="5433726" cy="355217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48609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cap="small" dirty="0" smtClean="0"/>
              <a:t/>
            </a:r>
            <a:br>
              <a:rPr lang="ru-RU" b="1" cap="small" dirty="0" smtClean="0"/>
            </a:br>
            <a:r>
              <a:rPr lang="ru-RU" b="1" cap="small" dirty="0" smtClean="0"/>
              <a:t>  Факторы</a:t>
            </a:r>
            <a:r>
              <a:rPr lang="ru-RU" b="1" cap="small" dirty="0"/>
              <a:t>, </a:t>
            </a:r>
            <a:r>
              <a:rPr lang="ru-RU" b="1" cap="small" dirty="0" smtClean="0"/>
              <a:t>обуславливающие </a:t>
            </a:r>
            <a:r>
              <a:rPr lang="ru-RU" b="1" cap="small" dirty="0"/>
              <a:t>здоровье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01561559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366776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H="1" flipV="1">
            <a:off x="232012" y="245659"/>
            <a:ext cx="136478" cy="10918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graphicFrame>
        <p:nvGraphicFramePr>
          <p:cNvPr id="28" name="Объект 2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4260137576"/>
              </p:ext>
            </p:extLst>
          </p:nvPr>
        </p:nvGraphicFramePr>
        <p:xfrm>
          <a:off x="-272728" y="354841"/>
          <a:ext cx="11873552" cy="60323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1297206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01352"/>
            <a:ext cx="10515600" cy="1325563"/>
          </a:xfrm>
        </p:spPr>
        <p:txBody>
          <a:bodyPr/>
          <a:lstStyle/>
          <a:p>
            <a:r>
              <a:rPr lang="ru-RU" dirty="0"/>
              <a:t>Медицинское обеспечение (10-15%)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t"/>
            <a:endParaRPr lang="ru-RU" dirty="0"/>
          </a:p>
        </p:txBody>
      </p:sp>
      <p:graphicFrame>
        <p:nvGraphicFramePr>
          <p:cNvPr id="4" name="Объект 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138545858"/>
              </p:ext>
            </p:extLst>
          </p:nvPr>
        </p:nvGraphicFramePr>
        <p:xfrm>
          <a:off x="966716" y="1376695"/>
          <a:ext cx="10534934" cy="51673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663847"/>
                <a:gridCol w="4871087"/>
              </a:tblGrid>
              <a:tr h="740885">
                <a:tc gridSpan="2">
                  <a:txBody>
                    <a:bodyPr/>
                    <a:lstStyle/>
                    <a:p>
                      <a:pPr marL="38100" marR="381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 smtClean="0">
                          <a:effectLst/>
                        </a:rPr>
                        <a:t>                                                   </a:t>
                      </a:r>
                      <a:r>
                        <a:rPr lang="ru-RU" sz="3200" dirty="0" smtClean="0">
                          <a:effectLst/>
                        </a:rPr>
                        <a:t>Факторы</a:t>
                      </a:r>
                      <a:endParaRPr lang="ru-RU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40885">
                <a:tc>
                  <a:txBody>
                    <a:bodyPr/>
                    <a:lstStyle/>
                    <a:p>
                      <a:pPr marL="38100" marR="381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effectLst/>
                        </a:rPr>
                        <a:t>      </a:t>
                      </a:r>
                      <a:r>
                        <a:rPr lang="ru-RU" sz="2800" dirty="0" smtClean="0">
                          <a:effectLst/>
                        </a:rPr>
                        <a:t>Укрепляющие </a:t>
                      </a:r>
                      <a:r>
                        <a:rPr lang="ru-RU" sz="2800" dirty="0">
                          <a:effectLst/>
                        </a:rPr>
                        <a:t>здоровье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effectLst/>
                        </a:rPr>
                        <a:t>     </a:t>
                      </a:r>
                      <a:r>
                        <a:rPr lang="ru-RU" sz="2800" dirty="0" smtClean="0">
                          <a:effectLst/>
                        </a:rPr>
                        <a:t>Ухудшающие </a:t>
                      </a:r>
                      <a:r>
                        <a:rPr lang="ru-RU" sz="2800" dirty="0">
                          <a:effectLst/>
                        </a:rPr>
                        <a:t>здоровье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</a:tr>
              <a:tr h="3685542">
                <a:tc>
                  <a:txBody>
                    <a:bodyPr/>
                    <a:lstStyle/>
                    <a:p>
                      <a:pPr marL="38100" marR="3810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Медицинский скрининг, высокий уровень профилактических мероприятий, своевременная и полноценная медицинская помощь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Отсутствие постоянного медицинского контроля за динамикой здоровья, низкий уровень первичной профилактики, некачественное медицинское обслуживание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317416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0086" y="0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Генетические </a:t>
            </a:r>
            <a:r>
              <a:rPr lang="ru-RU" dirty="0"/>
              <a:t>(15-20%)</a:t>
            </a:r>
            <a:r>
              <a:rPr lang="en-US" dirty="0"/>
              <a:t/>
            </a:r>
            <a:br>
              <a:rPr lang="en-US" dirty="0"/>
            </a:br>
            <a:endParaRPr lang="ru-RU" dirty="0"/>
          </a:p>
        </p:txBody>
      </p:sp>
      <p:graphicFrame>
        <p:nvGraphicFramePr>
          <p:cNvPr id="9" name="Объект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833130368"/>
              </p:ext>
            </p:extLst>
          </p:nvPr>
        </p:nvGraphicFramePr>
        <p:xfrm>
          <a:off x="1005953" y="1160061"/>
          <a:ext cx="10343866" cy="53567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39100"/>
                <a:gridCol w="5104766"/>
              </a:tblGrid>
              <a:tr h="704705">
                <a:tc gridSpan="2">
                  <a:txBody>
                    <a:bodyPr/>
                    <a:lstStyle/>
                    <a:p>
                      <a:pPr marL="38100" marR="381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 smtClean="0">
                          <a:effectLst/>
                        </a:rPr>
                        <a:t>                                              </a:t>
                      </a:r>
                      <a:r>
                        <a:rPr lang="ru-RU" sz="3200" dirty="0" smtClean="0">
                          <a:effectLst/>
                        </a:rPr>
                        <a:t>Факторы</a:t>
                      </a:r>
                      <a:endParaRPr lang="ru-RU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46481">
                <a:tc>
                  <a:txBody>
                    <a:bodyPr/>
                    <a:lstStyle/>
                    <a:p>
                      <a:pPr marL="38100" marR="381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</a:rPr>
                        <a:t>Укрепляющие здоровье</a:t>
                      </a:r>
                      <a:endParaRPr lang="ru-RU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600" dirty="0" smtClean="0">
                          <a:effectLst/>
                        </a:rPr>
                        <a:t>Ухудшающие </a:t>
                      </a:r>
                      <a:r>
                        <a:rPr lang="ru-RU" sz="3600" dirty="0">
                          <a:effectLst/>
                        </a:rPr>
                        <a:t>здоровье</a:t>
                      </a:r>
                      <a:endParaRPr lang="ru-RU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</a:tr>
              <a:tr h="3505560">
                <a:tc>
                  <a:txBody>
                    <a:bodyPr/>
                    <a:lstStyle/>
                    <a:p>
                      <a:pPr marL="38100" marR="3810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800" dirty="0">
                          <a:effectLst/>
                        </a:rPr>
                        <a:t>Здоровая наследственность. Отсутствие морфо- функциональных предпосылок возникновения заболеваний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800" dirty="0">
                          <a:effectLst/>
                        </a:rPr>
                        <a:t>Наследственные заболевания и нарушения. Наследственная предрасположенность к заболеваниям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03145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8" y="182880"/>
            <a:ext cx="11353802" cy="956603"/>
          </a:xfrm>
        </p:spPr>
        <p:txBody>
          <a:bodyPr>
            <a:normAutofit/>
          </a:bodyPr>
          <a:lstStyle/>
          <a:p>
            <a:r>
              <a:rPr lang="ru-RU" dirty="0"/>
              <a:t>Состояние окружающей среды </a:t>
            </a:r>
            <a:r>
              <a:rPr lang="ru-RU" dirty="0" smtClean="0"/>
              <a:t>(</a:t>
            </a:r>
            <a:r>
              <a:rPr lang="ru-RU" dirty="0"/>
              <a:t>20-25%)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40958446"/>
              </p:ext>
            </p:extLst>
          </p:nvPr>
        </p:nvGraphicFramePr>
        <p:xfrm>
          <a:off x="974675" y="1187354"/>
          <a:ext cx="10379124" cy="53021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08038"/>
                <a:gridCol w="4871086"/>
              </a:tblGrid>
              <a:tr h="760219">
                <a:tc gridSpan="2">
                  <a:txBody>
                    <a:bodyPr/>
                    <a:lstStyle/>
                    <a:p>
                      <a:pPr marL="38100" marR="381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 smtClean="0">
                          <a:effectLst/>
                        </a:rPr>
                        <a:t>                                              </a:t>
                      </a:r>
                      <a:r>
                        <a:rPr lang="ru-RU" sz="3200" dirty="0" smtClean="0">
                          <a:effectLst/>
                        </a:rPr>
                        <a:t>Факторы</a:t>
                      </a:r>
                      <a:endParaRPr lang="ru-RU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60219">
                <a:tc>
                  <a:txBody>
                    <a:bodyPr/>
                    <a:lstStyle/>
                    <a:p>
                      <a:pPr marL="38100" marR="381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       </a:t>
                      </a:r>
                      <a:r>
                        <a:rPr lang="ru-RU" sz="2800" dirty="0" smtClean="0">
                          <a:effectLst/>
                        </a:rPr>
                        <a:t>Укрепляющие </a:t>
                      </a:r>
                      <a:r>
                        <a:rPr lang="ru-RU" sz="2800" dirty="0">
                          <a:effectLst/>
                        </a:rPr>
                        <a:t>здоровье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         </a:t>
                      </a:r>
                      <a:r>
                        <a:rPr lang="ru-RU" sz="2800" dirty="0" smtClean="0">
                          <a:effectLst/>
                        </a:rPr>
                        <a:t>Ухудшающие </a:t>
                      </a:r>
                      <a:r>
                        <a:rPr lang="ru-RU" sz="2800" dirty="0">
                          <a:effectLst/>
                        </a:rPr>
                        <a:t>здоровье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</a:tr>
              <a:tr h="3781718">
                <a:tc>
                  <a:txBody>
                    <a:bodyPr/>
                    <a:lstStyle/>
                    <a:p>
                      <a:pPr marL="38100" marR="3810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Хорошие бытовые и производственные условия, благоприятные климатические и природные условия, экологически благоприятная среда обитания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Вредные условия быта и производства, неблагоприятные климатические и природные условия, нарушение экологической обстановки</a:t>
                      </a:r>
                      <a:endParaRPr lang="ru-RU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522512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ru-RU" dirty="0"/>
              <a:t>Условия и образ жизни (50-55%)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797741491"/>
              </p:ext>
            </p:extLst>
          </p:nvPr>
        </p:nvGraphicFramePr>
        <p:xfrm>
          <a:off x="941695" y="1089235"/>
          <a:ext cx="10577015" cy="55913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46071"/>
                <a:gridCol w="5230944"/>
              </a:tblGrid>
              <a:tr h="690405">
                <a:tc gridSpan="2">
                  <a:txBody>
                    <a:bodyPr/>
                    <a:lstStyle/>
                    <a:p>
                      <a:pPr marL="38100" marR="381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 smtClean="0">
                          <a:effectLst/>
                        </a:rPr>
                        <a:t>                                               </a:t>
                      </a:r>
                      <a:r>
                        <a:rPr lang="ru-RU" sz="3200" dirty="0" smtClean="0">
                          <a:effectLst/>
                        </a:rPr>
                        <a:t>Факторы</a:t>
                      </a:r>
                      <a:endParaRPr lang="ru-RU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90405">
                <a:tc>
                  <a:txBody>
                    <a:bodyPr/>
                    <a:lstStyle/>
                    <a:p>
                      <a:pPr marL="38100" marR="381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Укрепляющие здоровье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Ухудшающие здоровье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</a:tr>
              <a:tr h="4210534">
                <a:tc>
                  <a:txBody>
                    <a:bodyPr/>
                    <a:lstStyle/>
                    <a:p>
                      <a:pPr marL="38100" marR="3810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Рациональная организация жизнедеятельности, оседлый образ жизни, адекватная двигательная активность, социальный и психологический комфорт. полноценное и рациональное питание, отсутствие вредных привычек, </a:t>
                      </a:r>
                      <a:r>
                        <a:rPr lang="ru-RU" sz="24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валеологическое</a:t>
                      </a:r>
                      <a:r>
                        <a:rPr lang="ru-RU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образование и пр.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</a:t>
                      </a: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тсутствие рационального режима жизнедеятельности, миграционные процессы, </a:t>
                      </a:r>
                      <a:r>
                        <a:rPr lang="ru-RU" sz="2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гипо</a:t>
                      </a: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или </a:t>
                      </a:r>
                      <a:r>
                        <a:rPr lang="ru-RU" sz="2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гипердинамия</a:t>
                      </a: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социальный и психологический дискомфорт. неправильное питание, вредные привычки, недостаточный уровень </a:t>
                      </a:r>
                      <a:r>
                        <a:rPr lang="ru-RU" sz="2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валеологических</a:t>
                      </a: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знаний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913585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Ложные догмы 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600" dirty="0" smtClean="0"/>
              <a:t>“</a:t>
            </a:r>
            <a:r>
              <a:rPr lang="ru-RU" sz="3600" dirty="0" smtClean="0"/>
              <a:t>Любое неприятное ощущение или легкая боль обязательно свидетельствует о наличии болезни</a:t>
            </a:r>
            <a:r>
              <a:rPr lang="en-US" sz="3600" dirty="0" smtClean="0"/>
              <a:t>”</a:t>
            </a:r>
          </a:p>
          <a:p>
            <a:pPr marL="0" indent="0">
              <a:buNone/>
            </a:pPr>
            <a:r>
              <a:rPr lang="en-US" sz="3600" dirty="0" smtClean="0"/>
              <a:t>         </a:t>
            </a:r>
            <a:endParaRPr lang="ru-RU" sz="3600" dirty="0" smtClean="0"/>
          </a:p>
          <a:p>
            <a:pPr marL="0" indent="0">
              <a:buNone/>
            </a:pPr>
            <a:r>
              <a:rPr lang="en-US" sz="3600" dirty="0" smtClean="0"/>
              <a:t>“</a:t>
            </a:r>
            <a:r>
              <a:rPr lang="ru-RU" sz="3600" dirty="0" smtClean="0"/>
              <a:t>Покой всегда полезен</a:t>
            </a:r>
            <a:r>
              <a:rPr lang="en-US" sz="3600" dirty="0" smtClean="0"/>
              <a:t>”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 smtClean="0"/>
              <a:t>“</a:t>
            </a:r>
            <a:r>
              <a:rPr lang="ru-RU" sz="3600" dirty="0" smtClean="0"/>
              <a:t>Ощущение голода всегда вредно</a:t>
            </a:r>
            <a:r>
              <a:rPr lang="en-US" sz="3600" dirty="0" smtClean="0"/>
              <a:t>”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 smtClean="0"/>
              <a:t>“</a:t>
            </a:r>
            <a:r>
              <a:rPr lang="ru-RU" sz="3600" dirty="0" smtClean="0"/>
              <a:t>Преувеличенные надежды на лечебные средства</a:t>
            </a:r>
            <a:r>
              <a:rPr lang="en-US" sz="3600" dirty="0" smtClean="0"/>
              <a:t>”</a:t>
            </a:r>
            <a:endParaRPr lang="ru-RU" sz="3600" dirty="0" smtClean="0"/>
          </a:p>
          <a:p>
            <a:pPr marL="0" indent="0" algn="ctr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999414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1634</TotalTime>
  <Words>495</Words>
  <Application>Microsoft Office PowerPoint</Application>
  <PresentationFormat>Произвольный</PresentationFormat>
  <Paragraphs>79</Paragraphs>
  <Slides>18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Здоровье человека в современных условиях “цивилизованных нагрузок”</vt:lpstr>
      <vt:lpstr>Слайд 2</vt:lpstr>
      <vt:lpstr>   Факторы, обуславливающие здоровье </vt:lpstr>
      <vt:lpstr>Слайд 4</vt:lpstr>
      <vt:lpstr>Медицинское обеспечение (10-15%)</vt:lpstr>
      <vt:lpstr> Генетические (15-20%) </vt:lpstr>
      <vt:lpstr>Состояние окружающей среды (20-25%)</vt:lpstr>
      <vt:lpstr>Условия и образ жизни (50-55%)</vt:lpstr>
      <vt:lpstr>Ложные догмы </vt:lpstr>
      <vt:lpstr>            ЗОЖ</vt:lpstr>
      <vt:lpstr>И.И. Брехман</vt:lpstr>
      <vt:lpstr>    Софокл (496-406 гг. до н.э.)</vt:lpstr>
      <vt:lpstr>Бернард Шоу (26 июля 1856 г. -  2 ноября 1950 г.)</vt:lpstr>
      <vt:lpstr>Иоганн Вольфганг фон Гёте (28 августа 1749 — 22 марта 1832)</vt:lpstr>
      <vt:lpstr>Репин, Илья Ефимович (24 июля 1844 – 29 сентября 1930г)</vt:lpstr>
      <vt:lpstr>      «Не старость старит, а безделье!» </vt:lpstr>
      <vt:lpstr>Амосов, Николай Михайлович (6 декабря 1913 —12 декабря 2002г.)</vt:lpstr>
      <vt:lpstr>      Спасибо за внимание!</vt:lpstr>
    </vt:vector>
  </TitlesOfParts>
  <Company>diakov.net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Рамазан Бештоев</dc:creator>
  <cp:lastModifiedBy>123</cp:lastModifiedBy>
  <cp:revision>38</cp:revision>
  <dcterms:created xsi:type="dcterms:W3CDTF">2015-03-19T20:00:36Z</dcterms:created>
  <dcterms:modified xsi:type="dcterms:W3CDTF">2015-04-16T12:41:16Z</dcterms:modified>
</cp:coreProperties>
</file>