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Интенсивные </a:t>
            </a:r>
            <a:r>
              <a:rPr lang="ru-RU" dirty="0" smtClean="0"/>
              <a:t>методы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97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Положения метода: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250328" cy="440740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1)	Создание на занятиях коллективного взаимодействия и организация </a:t>
            </a:r>
            <a:r>
              <a:rPr lang="ru-RU" dirty="0" err="1"/>
              <a:t>упраляемого</a:t>
            </a:r>
            <a:r>
              <a:rPr lang="ru-RU" dirty="0"/>
              <a:t> речевого общения;</a:t>
            </a:r>
          </a:p>
          <a:p>
            <a:r>
              <a:rPr lang="ru-RU" dirty="0"/>
              <a:t>2)	Раскрытие творческого потенциала личности обучаемого, обеспечивающего эффект </a:t>
            </a:r>
            <a:r>
              <a:rPr lang="ru-RU" dirty="0" err="1"/>
              <a:t>гипермнезии</a:t>
            </a:r>
            <a:r>
              <a:rPr lang="ru-RU" dirty="0"/>
              <a:t> (состояние памяти, при котором происходит запоминание значительного по объему материала). Источником активизации памяти являются суггестивные средства обучения (авторитет, </a:t>
            </a:r>
            <a:r>
              <a:rPr lang="ru-RU" dirty="0" err="1"/>
              <a:t>инфантилизация</a:t>
            </a:r>
            <a:r>
              <a:rPr lang="ru-RU" dirty="0"/>
              <a:t>, </a:t>
            </a:r>
            <a:r>
              <a:rPr lang="ru-RU" dirty="0" err="1"/>
              <a:t>двуплановость</a:t>
            </a:r>
            <a:r>
              <a:rPr lang="ru-RU" dirty="0"/>
              <a:t> поведения, концентрация </a:t>
            </a:r>
            <a:r>
              <a:rPr lang="ru-RU" dirty="0" err="1"/>
              <a:t>псевдопассивность</a:t>
            </a:r>
            <a:r>
              <a:rPr lang="ru-RU" dirty="0"/>
              <a:t> и ряд др.);</a:t>
            </a:r>
          </a:p>
          <a:p>
            <a:r>
              <a:rPr lang="ru-RU" dirty="0"/>
              <a:t>3)	</a:t>
            </a:r>
            <a:r>
              <a:rPr lang="ru-RU" dirty="0" err="1"/>
              <a:t>Использовние</a:t>
            </a:r>
            <a:r>
              <a:rPr lang="ru-RU" dirty="0"/>
              <a:t> различных источников восприятия, в том числе и сферы бессознательного.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9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личностного общения.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178320" cy="440740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ходе занятий проводится обмен личностно значимой для учащихся информацией и создаются условия для реализации возможностей каждого учащегося. Он представляется в форме текста-</a:t>
            </a:r>
            <a:r>
              <a:rPr lang="ru-RU" dirty="0" err="1"/>
              <a:t>полилога</a:t>
            </a:r>
            <a:r>
              <a:rPr lang="ru-RU" dirty="0"/>
              <a:t>, являющегося как бы сценарием небольшой пьесы, отражающей актуальные для учащихся ситуаций общения. Проработка текста, разыгрывание по ролям и обсуждение его содержания составляют суть работы на уровне личностного общения.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96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ролевой организации учебного материала.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394344" cy="4407408"/>
          </a:xfrm>
        </p:spPr>
        <p:txBody>
          <a:bodyPr/>
          <a:lstStyle/>
          <a:p>
            <a:r>
              <a:rPr lang="ru-RU" dirty="0"/>
              <a:t>Принцип реализуется через систему коммуникативных упражнений, выполняемых учащимися в различных формах группового взаимодействия.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8686800" y="1719071"/>
            <a:ext cx="61664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4677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коллективного взаимодействия.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818280" cy="4407408"/>
          </a:xfrm>
        </p:spPr>
        <p:txBody>
          <a:bodyPr/>
          <a:lstStyle/>
          <a:p>
            <a:r>
              <a:rPr lang="ru-RU" dirty="0"/>
              <a:t>Отражает характер организации учащихся в различные формы группового взаимодействия на уроке.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8424" y="1719071"/>
            <a:ext cx="298376" cy="440740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323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полифункциональности</a:t>
            </a:r>
            <a:r>
              <a:rPr lang="ru-RU" dirty="0"/>
              <a:t> упражнений.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250328" cy="4407408"/>
          </a:xfrm>
        </p:spPr>
        <p:txBody>
          <a:bodyPr/>
          <a:lstStyle/>
          <a:p>
            <a:r>
              <a:rPr lang="ru-RU" dirty="0"/>
              <a:t>Отражает специфику организации учебного процесса по методу активизации.</a:t>
            </a:r>
          </a:p>
          <a:p>
            <a:r>
              <a:rPr lang="ru-RU" dirty="0" err="1"/>
              <a:t>Полифункциональность</a:t>
            </a:r>
            <a:r>
              <a:rPr lang="ru-RU" dirty="0"/>
              <a:t> упражнений означает одновременное овладение языковым материалом и речевой деятельностью в ходе занятий.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60432" y="1719071"/>
            <a:ext cx="226368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8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88640"/>
            <a:ext cx="8260672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Принцип концентрированности в организации учебного материала.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602256" cy="4407408"/>
          </a:xfrm>
        </p:spPr>
        <p:txBody>
          <a:bodyPr/>
          <a:lstStyle/>
          <a:p>
            <a:r>
              <a:rPr lang="ru-RU" dirty="0"/>
              <a:t>Касается объема учебного материала и его распределения в курсе обучения.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98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двуплановости</a:t>
            </a:r>
            <a:r>
              <a:rPr lang="ru-RU" dirty="0"/>
              <a:t> обучения.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Под вторым планом в поведении человека подразумеваются особенности его мимики, жестов, манера говорить.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Каждый цикл занятий включает 3 последовательных этапа: введение нового материала, тренировку в общении, практику 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247839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Эмоционально – смысловой метод.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Разработан </a:t>
            </a:r>
            <a:r>
              <a:rPr lang="ru-RU" dirty="0"/>
              <a:t>И.Ю. Шехтером (1973)</a:t>
            </a:r>
          </a:p>
          <a:p>
            <a:r>
              <a:rPr lang="ru-RU" dirty="0"/>
              <a:t>На базе метода были разработаны 3 этапа обучения языку.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задачу первого этапа входит развитие речи в типичных ситуациях общения.</a:t>
            </a:r>
          </a:p>
          <a:p>
            <a:r>
              <a:rPr lang="ru-RU" dirty="0"/>
              <a:t>Второй этап обеспечивает переход к деловому общению в условиях монологического высказывания.</a:t>
            </a:r>
          </a:p>
          <a:p>
            <a:r>
              <a:rPr lang="ru-RU" dirty="0"/>
              <a:t>В рамках третьего этапа происходит дальнейшее развитие речи на текстах по специальности.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1640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Интенсивный метод обучения устной речи взрослых.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962296" cy="4407408"/>
          </a:xfrm>
        </p:spPr>
        <p:txBody>
          <a:bodyPr/>
          <a:lstStyle/>
          <a:p>
            <a:r>
              <a:rPr lang="ru-RU" dirty="0"/>
              <a:t>Разработан Л.Ш. Гегечкори в 1970-е гг.</a:t>
            </a:r>
          </a:p>
          <a:p>
            <a:r>
              <a:rPr lang="ru-RU" dirty="0"/>
              <a:t>В качестве методических приемов, используемых в ходе </a:t>
            </a:r>
            <a:r>
              <a:rPr lang="ru-RU" dirty="0" err="1"/>
              <a:t>межциклового</a:t>
            </a:r>
            <a:r>
              <a:rPr lang="ru-RU" dirty="0"/>
              <a:t> обучения рекомендуется: упражнения типа </a:t>
            </a:r>
            <a:r>
              <a:rPr lang="ru-RU" dirty="0" err="1"/>
              <a:t>дрилл</a:t>
            </a:r>
            <a:r>
              <a:rPr lang="ru-RU" dirty="0"/>
              <a:t>, выполняемые под руководством преподавателя; самостоятельная работа в лингафонном кабинете.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04448" y="1719071"/>
            <a:ext cx="82352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5113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Обучение языку методом погружения.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106312" cy="4407408"/>
          </a:xfrm>
        </p:spPr>
        <p:txBody>
          <a:bodyPr/>
          <a:lstStyle/>
          <a:p>
            <a:r>
              <a:rPr lang="ru-RU" dirty="0"/>
              <a:t>Разработан А.С. </a:t>
            </a:r>
            <a:r>
              <a:rPr lang="ru-RU" dirty="0" err="1"/>
              <a:t>Плесневич</a:t>
            </a:r>
            <a:r>
              <a:rPr lang="ru-RU" dirty="0"/>
              <a:t> (1977)</a:t>
            </a:r>
          </a:p>
          <a:p>
            <a:r>
              <a:rPr lang="ru-RU" dirty="0"/>
              <a:t>Курс предназначен для обучения английскому языку научных работников в течение 10-дневного курса. Курс предусматривает интенсивные занятия с использованием элементов суггестопедии и психических процессов, протекающих на уровне подсознания.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532440" y="1719071"/>
            <a:ext cx="154360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26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034304" cy="4407408"/>
          </a:xfrm>
        </p:spPr>
        <p:txBody>
          <a:bodyPr/>
          <a:lstStyle/>
          <a:p>
            <a:r>
              <a:rPr lang="ru-RU" dirty="0"/>
              <a:t>Это направление первоначальное развитие получило в середине 1960-х гг. в Болгарии, в Научно-исследовательском институте </a:t>
            </a:r>
            <a:r>
              <a:rPr lang="ru-RU" dirty="0" err="1"/>
              <a:t>суггестопедологии</a:t>
            </a:r>
            <a:r>
              <a:rPr lang="ru-RU" dirty="0"/>
              <a:t> под </a:t>
            </a:r>
            <a:r>
              <a:rPr lang="ru-RU" dirty="0" err="1"/>
              <a:t>рукодством</a:t>
            </a:r>
            <a:r>
              <a:rPr lang="ru-RU" dirty="0"/>
              <a:t> Г. </a:t>
            </a:r>
            <a:r>
              <a:rPr lang="ru-RU" dirty="0" err="1"/>
              <a:t>Лозанова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8686800" y="1719071"/>
            <a:ext cx="133672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7457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Суггестокибернетический</a:t>
            </a:r>
            <a:r>
              <a:rPr lang="ru-RU" dirty="0"/>
              <a:t> интегральный метод.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674264" cy="4407408"/>
          </a:xfrm>
        </p:spPr>
        <p:txBody>
          <a:bodyPr/>
          <a:lstStyle/>
          <a:p>
            <a:r>
              <a:rPr lang="ru-RU" dirty="0"/>
              <a:t>Разработан В.В. </a:t>
            </a:r>
            <a:r>
              <a:rPr lang="ru-RU" dirty="0" err="1"/>
              <a:t>Петрусинским</a:t>
            </a:r>
            <a:r>
              <a:rPr lang="ru-RU" dirty="0"/>
              <a:t> (1977)</a:t>
            </a:r>
          </a:p>
          <a:p>
            <a:r>
              <a:rPr lang="ru-RU" dirty="0"/>
              <a:t>Основу метода составляет суггестивное управление процессом обучения с использованием технических средств.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8424" y="1719071"/>
            <a:ext cx="298376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17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Ритмопедия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746272" cy="4407408"/>
          </a:xfrm>
        </p:spPr>
        <p:txBody>
          <a:bodyPr/>
          <a:lstStyle/>
          <a:p>
            <a:r>
              <a:rPr lang="ru-RU" dirty="0"/>
              <a:t>Метод разработан </a:t>
            </a:r>
            <a:r>
              <a:rPr lang="ru-RU" dirty="0" err="1"/>
              <a:t>Бурденюк</a:t>
            </a:r>
            <a:r>
              <a:rPr lang="ru-RU" dirty="0"/>
              <a:t> и др., (1981)</a:t>
            </a:r>
          </a:p>
          <a:p>
            <a:r>
              <a:rPr lang="ru-RU" dirty="0" err="1"/>
              <a:t>Ритмопедия</a:t>
            </a:r>
            <a:r>
              <a:rPr lang="ru-RU" dirty="0"/>
              <a:t> представляет собой методику ввода иноязычной информации, ее закрепления и активизации с использованием </a:t>
            </a:r>
            <a:r>
              <a:rPr lang="ru-RU" dirty="0" err="1"/>
              <a:t>ритмостимулирования</a:t>
            </a:r>
            <a:r>
              <a:rPr lang="ru-RU" dirty="0"/>
              <a:t> в процессе группового общения.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8424" y="1719071"/>
            <a:ext cx="298376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21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Гипнопедия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890288" cy="4407408"/>
          </a:xfrm>
        </p:spPr>
        <p:txBody>
          <a:bodyPr/>
          <a:lstStyle/>
          <a:p>
            <a:r>
              <a:rPr lang="ru-RU" dirty="0"/>
              <a:t>Разработана в 1960 – 1970-х гг.</a:t>
            </a:r>
          </a:p>
          <a:p>
            <a:r>
              <a:rPr lang="ru-RU" dirty="0"/>
              <a:t>Сущность метода заключается в том, что обучаемому предлагается во время сна прослушать материал, вводимый с помощью магнитофонной </a:t>
            </a:r>
            <a:r>
              <a:rPr lang="ru-RU" dirty="0" smtClean="0"/>
              <a:t>записи.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8686800" y="1719071"/>
            <a:ext cx="61664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0080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Релаксопедия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038600" cy="4806273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err="1" smtClean="0"/>
              <a:t>Релаксопедия</a:t>
            </a:r>
            <a:r>
              <a:rPr lang="ru-RU" dirty="0" smtClean="0"/>
              <a:t> </a:t>
            </a:r>
            <a:r>
              <a:rPr lang="ru-RU" dirty="0"/>
              <a:t>– комплекс дидактических приемов, предусматривающих использование в учебных целях релаксации, т.е. психического и физического расслабления, вызываемого внушением (Шварц, 1971).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Вариант </a:t>
            </a:r>
            <a:r>
              <a:rPr lang="ru-RU" dirty="0"/>
              <a:t>использования </a:t>
            </a:r>
            <a:r>
              <a:rPr lang="ru-RU" dirty="0" err="1"/>
              <a:t>релаксопедии</a:t>
            </a:r>
            <a:r>
              <a:rPr lang="ru-RU" dirty="0"/>
              <a:t>, получивший название комплексно-</a:t>
            </a:r>
            <a:r>
              <a:rPr lang="ru-RU" dirty="0" err="1"/>
              <a:t>релаксопедический</a:t>
            </a:r>
            <a:r>
              <a:rPr lang="ru-RU" dirty="0"/>
              <a:t> метод (Розенберг, </a:t>
            </a:r>
            <a:r>
              <a:rPr lang="ru-RU" dirty="0" err="1"/>
              <a:t>Самошин</a:t>
            </a:r>
            <a:r>
              <a:rPr lang="ru-RU" dirty="0"/>
              <a:t>, 1973), включает в систему обучения введение </a:t>
            </a:r>
            <a:r>
              <a:rPr lang="ru-RU" dirty="0" err="1"/>
              <a:t>суггестоинформации</a:t>
            </a:r>
            <a:r>
              <a:rPr lang="ru-RU" dirty="0"/>
              <a:t>, традиционное активизирующее занятие, домашнюю подготовку.</a:t>
            </a:r>
          </a:p>
        </p:txBody>
      </p:sp>
    </p:spTree>
    <p:extLst>
      <p:ext uri="{BB962C8B-B14F-4D97-AF65-F5344CB8AC3E}">
        <p14:creationId xmlns:p14="http://schemas.microsoft.com/office/powerpoint/2010/main" val="34385734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«Экспресс-метод»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962296" cy="4407408"/>
          </a:xfrm>
        </p:spPr>
        <p:txBody>
          <a:bodyPr/>
          <a:lstStyle/>
          <a:p>
            <a:r>
              <a:rPr lang="ru-RU" dirty="0"/>
              <a:t>Разработан И. Давыдовой (1990-е гг.)</a:t>
            </a:r>
          </a:p>
          <a:p>
            <a:r>
              <a:rPr lang="ru-RU" dirty="0"/>
              <a:t>Особенность метода заключается в наличии в текстах особых звуковых сигналов.</a:t>
            </a:r>
          </a:p>
          <a:p>
            <a:r>
              <a:rPr lang="ru-RU" dirty="0"/>
              <a:t>Рассчитан на людей определенного психического склада – внушаемых, податливых.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99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Интелл</a:t>
            </a:r>
            <a:r>
              <a:rPr lang="ru-RU" dirty="0"/>
              <a:t> – метод»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890288" cy="4407408"/>
          </a:xfrm>
        </p:spPr>
        <p:txBody>
          <a:bodyPr/>
          <a:lstStyle/>
          <a:p>
            <a:r>
              <a:rPr lang="ru-RU" dirty="0"/>
              <a:t>Разработан в Академии наук СССР (1980-х гг.)</a:t>
            </a:r>
          </a:p>
          <a:p>
            <a:r>
              <a:rPr lang="ru-RU" dirty="0"/>
              <a:t>В основе метода лежит так называемый эффект 25-ого кадра.</a:t>
            </a:r>
          </a:p>
          <a:p>
            <a:r>
              <a:rPr lang="ru-RU" dirty="0"/>
              <a:t>Урок с использованием этого метода, рассчитанный на просмотр видеотекстов.</a:t>
            </a: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04448" y="1719071"/>
            <a:ext cx="82352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00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Интерактивные методы преподавания.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034304" cy="4407408"/>
          </a:xfrm>
        </p:spPr>
        <p:txBody>
          <a:bodyPr/>
          <a:lstStyle/>
          <a:p>
            <a:r>
              <a:rPr lang="ru-RU" dirty="0"/>
              <a:t>Это группа современных методов, базирующихся на </a:t>
            </a:r>
            <a:r>
              <a:rPr lang="ru-RU" dirty="0" err="1"/>
              <a:t>интеракционизме</a:t>
            </a:r>
            <a:r>
              <a:rPr lang="ru-RU" dirty="0"/>
              <a:t>.</a:t>
            </a:r>
          </a:p>
          <a:p>
            <a:r>
              <a:rPr lang="ru-RU" dirty="0"/>
              <a:t>Центральной идеей интерактивных методов является развитие критического мышления как конструктивной интеллектуальной деятельности, предложить осмысленное восприятие информации и последующее ее усвоение.</a:t>
            </a: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8686800" y="1719071"/>
            <a:ext cx="61664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10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Психотерапевтический метод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число рекомендуемых для занятий тренингов входят: 1) ролевые тренинги; 2) тренинги общения; 3) тренинги </a:t>
            </a:r>
            <a:r>
              <a:rPr lang="ru-RU" dirty="0" err="1"/>
              <a:t>сензитивности</a:t>
            </a:r>
            <a:r>
              <a:rPr lang="ru-RU" dirty="0"/>
              <a:t>; 4) тренинги </a:t>
            </a:r>
            <a:r>
              <a:rPr lang="ru-RU" dirty="0" err="1"/>
              <a:t>перцептивности</a:t>
            </a:r>
            <a:r>
              <a:rPr lang="ru-RU" dirty="0"/>
              <a:t>; 5) тренинги </a:t>
            </a:r>
            <a:r>
              <a:rPr lang="ru-RU" dirty="0" err="1"/>
              <a:t>ассертивности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Метод включает 3 этапа: активный сеанс; активная разработка материала на уровне говорения с помощью тренингов; закрепление материала в ходе выполнения домашнего задания. </a:t>
            </a:r>
          </a:p>
        </p:txBody>
      </p:sp>
    </p:spTree>
    <p:extLst>
      <p:ext uri="{BB962C8B-B14F-4D97-AF65-F5344CB8AC3E}">
        <p14:creationId xmlns:p14="http://schemas.microsoft.com/office/powerpoint/2010/main" val="189309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224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76672"/>
            <a:ext cx="8260672" cy="971127"/>
          </a:xfrm>
        </p:spPr>
        <p:txBody>
          <a:bodyPr>
            <a:normAutofit fontScale="90000"/>
          </a:bodyPr>
          <a:lstStyle/>
          <a:p>
            <a:r>
              <a:rPr lang="ru-RU" dirty="0"/>
              <a:t>На основе этого метода были предложены различные его модификации: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Эмоционально-смысловой метод (Ю. Шехтер)</a:t>
            </a:r>
          </a:p>
          <a:p>
            <a:r>
              <a:rPr lang="ru-RU" dirty="0" err="1" smtClean="0"/>
              <a:t>Суггестокибернетический</a:t>
            </a:r>
            <a:r>
              <a:rPr lang="ru-RU" dirty="0" smtClean="0"/>
              <a:t> </a:t>
            </a:r>
            <a:r>
              <a:rPr lang="ru-RU" dirty="0"/>
              <a:t>интегральный метод (В.В. </a:t>
            </a:r>
            <a:r>
              <a:rPr lang="ru-RU" dirty="0" err="1"/>
              <a:t>Петрусинский</a:t>
            </a:r>
            <a:r>
              <a:rPr lang="ru-RU" dirty="0"/>
              <a:t>)</a:t>
            </a:r>
          </a:p>
          <a:p>
            <a:r>
              <a:rPr lang="ru-RU" dirty="0"/>
              <a:t>Метод ускоренного обучения взрослых (Л.Ш. Гегечкори)</a:t>
            </a:r>
          </a:p>
          <a:p>
            <a:r>
              <a:rPr lang="ru-RU" dirty="0"/>
              <a:t>Метод активизации возможностей личности и коллектива (Г.А. Китайгородская)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Метод погружения (А.С. </a:t>
            </a:r>
            <a:r>
              <a:rPr lang="ru-RU" dirty="0" err="1"/>
              <a:t>Плесневич</a:t>
            </a:r>
            <a:r>
              <a:rPr lang="ru-RU" dirty="0"/>
              <a:t>)</a:t>
            </a:r>
          </a:p>
          <a:p>
            <a:r>
              <a:rPr lang="ru-RU" dirty="0"/>
              <a:t>Курс речевого поведения (А.А. </a:t>
            </a:r>
            <a:r>
              <a:rPr lang="ru-RU" dirty="0" err="1"/>
              <a:t>Акшина</a:t>
            </a:r>
            <a:r>
              <a:rPr lang="ru-RU" dirty="0"/>
              <a:t>)</a:t>
            </a:r>
          </a:p>
          <a:p>
            <a:r>
              <a:rPr lang="ru-RU" dirty="0"/>
              <a:t>«экспресс-метод» (И. Давыдова)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28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034304" cy="440740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Интенсивные методы обучения направлены главным образом на овладение устной иноязычной речью в сжатые сроки при значительной ежедневной концентрации учебных часов и создании обстановки «погружения» в иноязычную среду.</a:t>
            </a:r>
          </a:p>
          <a:p>
            <a:r>
              <a:rPr lang="ru-RU" dirty="0"/>
              <a:t>Интенсивное обучение отличается способами организации и проведения занятий: уделяется повышенное внимание различным формам педагогического общения, созданию особого социально-психологического климата в группе, поддержанию учебной мотивации, снятию психологических барьеров при усвоении учебного материала и его активизации в речи.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04448" y="1719071"/>
            <a:ext cx="82352" cy="440740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0317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Суггестопедический</a:t>
            </a:r>
            <a:r>
              <a:rPr lang="ru-RU" dirty="0"/>
              <a:t>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Суггестология</a:t>
            </a:r>
            <a:r>
              <a:rPr lang="ru-RU" dirty="0"/>
              <a:t> – наука о внушении. Информация извне может проникать во внутренний мир личности по двум каналам – сознательному и неосознаваемому. Сфера неосознаваемого может рассматриваться как источник «резервных возможностей психики».  (Г. </a:t>
            </a:r>
            <a:r>
              <a:rPr lang="ru-RU" dirty="0" err="1"/>
              <a:t>Лозанов</a:t>
            </a:r>
            <a:r>
              <a:rPr lang="ru-RU" dirty="0"/>
              <a:t>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Он разработан Г. </a:t>
            </a:r>
            <a:r>
              <a:rPr lang="ru-RU" dirty="0" err="1"/>
              <a:t>Лозановым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655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Суггестопедический</a:t>
            </a:r>
            <a:r>
              <a:rPr lang="ru-RU" dirty="0"/>
              <a:t>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8064896" cy="4407408"/>
          </a:xfrm>
        </p:spPr>
        <p:txBody>
          <a:bodyPr>
            <a:normAutofit/>
          </a:bodyPr>
          <a:lstStyle/>
          <a:p>
            <a:r>
              <a:rPr lang="ru-RU" dirty="0"/>
              <a:t>Эффективность метода заключается в активизации резервов памяти, повышении интеллектуальной активности личности, развитии положительных эмоций, которые снижают чувство утомляемости и способствует росту мотивации обучения.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31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2"/>
            <a:ext cx="8260672" cy="165618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Суггестопедическая</a:t>
            </a:r>
            <a:r>
              <a:rPr lang="ru-RU" dirty="0"/>
              <a:t> модель обучения предусматривает следующие этапы работы: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7962296" cy="4407408"/>
          </a:xfrm>
        </p:spPr>
        <p:txBody>
          <a:bodyPr>
            <a:normAutofit fontScale="92500"/>
          </a:bodyPr>
          <a:lstStyle/>
          <a:p>
            <a:r>
              <a:rPr lang="ru-RU" dirty="0"/>
              <a:t>дешифровка – знакомство с новым материалом</a:t>
            </a:r>
          </a:p>
          <a:p>
            <a:r>
              <a:rPr lang="ru-RU" dirty="0"/>
              <a:t>активный сеанс – чтение преподавателем нового текста</a:t>
            </a:r>
          </a:p>
          <a:p>
            <a:r>
              <a:rPr lang="ru-RU" dirty="0"/>
              <a:t>концертный сеанс – повторное чтение текста преподавателем на фоне звучащей музыки, разработка учебного материала с помощью суггестивных этюдов.</a:t>
            </a:r>
          </a:p>
          <a:p>
            <a:r>
              <a:rPr lang="ru-RU" dirty="0"/>
              <a:t>В конце цикла проводится заключительный «спектакль» - драматизация текста.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>
            <a:normAutofit fontScale="925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96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Суггестопедический</a:t>
            </a:r>
            <a:r>
              <a:rPr lang="ru-RU" dirty="0"/>
              <a:t>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034304" cy="440740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Весь период обучения делится на 2 части: устный вводный курс и основной курс с использованием учебного пособия.</a:t>
            </a:r>
          </a:p>
          <a:p>
            <a:r>
              <a:rPr lang="ru-RU" dirty="0"/>
              <a:t>Главными методическими приемами обучения являются: чтение и перевод текста преподавателем, хоровое и индивидуальное повторение частей текста учащимися, разыгрывание этюдов, решение проблемных ситуаций и мыслительных задач, участие в играх и диалогах.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641080" y="1719071"/>
            <a:ext cx="45719" cy="4407408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2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 активизации возможностей личности и коллектива.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322336" cy="4407408"/>
          </a:xfrm>
        </p:spPr>
        <p:txBody>
          <a:bodyPr/>
          <a:lstStyle/>
          <a:p>
            <a:r>
              <a:rPr lang="ru-RU" dirty="0"/>
              <a:t>Разработан в конце 1970-х – начале 80-х гг. на основе концепции Г. </a:t>
            </a:r>
            <a:r>
              <a:rPr lang="ru-RU" dirty="0" err="1"/>
              <a:t>Лозанова</a:t>
            </a:r>
            <a:r>
              <a:rPr lang="ru-RU" dirty="0"/>
              <a:t> при активном участии Г.А. Китайгородской.</a:t>
            </a:r>
          </a:p>
          <a:p>
            <a:r>
              <a:rPr lang="ru-RU" dirty="0"/>
              <a:t>Метод ориентирован прежде всего на обучение общению и в меньшей степени – на овладение языковым материалом.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532440" y="1719071"/>
            <a:ext cx="154360" cy="44074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1311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</TotalTime>
  <Words>1033</Words>
  <Application>Microsoft Office PowerPoint</Application>
  <PresentationFormat>Экран (4:3)</PresentationFormat>
  <Paragraphs>90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Аптека</vt:lpstr>
      <vt:lpstr>Интенсивные методы</vt:lpstr>
      <vt:lpstr>Презентация PowerPoint</vt:lpstr>
      <vt:lpstr>На основе этого метода были предложены различные его модификации:</vt:lpstr>
      <vt:lpstr>Презентация PowerPoint</vt:lpstr>
      <vt:lpstr>Суггестопедический метод</vt:lpstr>
      <vt:lpstr>Суггестопедический метод</vt:lpstr>
      <vt:lpstr>Суггестопедическая модель обучения предусматривает следующие этапы работы: </vt:lpstr>
      <vt:lpstr>Суггестопедический метод</vt:lpstr>
      <vt:lpstr>Метод активизации возможностей личности и коллектива.</vt:lpstr>
      <vt:lpstr>Положения метода:</vt:lpstr>
      <vt:lpstr>Принцип личностного общения.</vt:lpstr>
      <vt:lpstr>Принцип ролевой организации учебного материала.</vt:lpstr>
      <vt:lpstr>Принцип коллективного взаимодействия.</vt:lpstr>
      <vt:lpstr>Принцип полифункциональности упражнений.</vt:lpstr>
      <vt:lpstr>Принцип концентрированности в организации учебного материала.</vt:lpstr>
      <vt:lpstr>Принцип двуплановости обучения.</vt:lpstr>
      <vt:lpstr>Эмоционально – смысловой метод.</vt:lpstr>
      <vt:lpstr>Интенсивный метод обучения устной речи взрослых.</vt:lpstr>
      <vt:lpstr>Обучение языку методом погружения.</vt:lpstr>
      <vt:lpstr>Суггестокибернетический интегральный метод.</vt:lpstr>
      <vt:lpstr>Ритмопедия</vt:lpstr>
      <vt:lpstr>Гипнопедия</vt:lpstr>
      <vt:lpstr>Релаксопедия</vt:lpstr>
      <vt:lpstr>«Экспресс-метод»</vt:lpstr>
      <vt:lpstr>«Интелл – метод»</vt:lpstr>
      <vt:lpstr>Интерактивные методы преподавания.</vt:lpstr>
      <vt:lpstr>Психотерапевтический метод обучения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Интенсивные методы</dc:title>
  <dc:creator>Алина</dc:creator>
  <cp:lastModifiedBy>Белозерцева Наталья Васильевна</cp:lastModifiedBy>
  <cp:revision>29</cp:revision>
  <dcterms:created xsi:type="dcterms:W3CDTF">2015-12-25T18:53:37Z</dcterms:created>
  <dcterms:modified xsi:type="dcterms:W3CDTF">2017-01-13T06:16:15Z</dcterms:modified>
</cp:coreProperties>
</file>