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6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 varScale="1">
        <p:scale>
          <a:sx n="87" d="100"/>
          <a:sy n="87" d="100"/>
        </p:scale>
        <p:origin x="-14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Особенности обучения иностранному языку студентов с ОВЗ и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инвалидов в условиях </a:t>
            </a:r>
            <a:r>
              <a:rPr lang="ru-RU" sz="4400" b="1" dirty="0" err="1" smtClean="0">
                <a:solidFill>
                  <a:schemeClr val="accent1">
                    <a:lumMod val="50000"/>
                  </a:schemeClr>
                </a:solidFill>
              </a:rPr>
              <a:t>компетентностного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 подхода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Научно-методический семинар кафедры романо-германских языков</a:t>
            </a:r>
          </a:p>
          <a:p>
            <a:r>
              <a:rPr lang="ru-RU" b="1" dirty="0"/>
              <a:t>я</a:t>
            </a:r>
            <a:r>
              <a:rPr lang="ru-RU" b="1" dirty="0" smtClean="0"/>
              <a:t>нварь 2018 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04260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Способы решения проблем, связанных с осуществлением </a:t>
            </a:r>
            <a:r>
              <a:rPr lang="ru-RU" sz="3200" b="1" dirty="0" err="1"/>
              <a:t>компетентностного</a:t>
            </a:r>
            <a:r>
              <a:rPr lang="ru-RU" sz="3200" b="1" dirty="0"/>
              <a:t> подхода у студентов с ОВЗ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085279"/>
              </p:ext>
            </p:extLst>
          </p:nvPr>
        </p:nvGraphicFramePr>
        <p:xfrm>
          <a:off x="539552" y="2348880"/>
          <a:ext cx="806489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158"/>
                <a:gridCol w="3568538"/>
                <a:gridCol w="29262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Структура компетенции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Проблемы достижения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Способы решения проблем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Ценностно-смысловое 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Малый социальный опыт;</a:t>
                      </a:r>
                      <a:r>
                        <a:rPr lang="ru-RU" baseline="0" dirty="0" smtClean="0"/>
                        <a:t> Сложное психическое состояние;</a:t>
                      </a:r>
                    </a:p>
                    <a:p>
                      <a:r>
                        <a:rPr lang="ru-RU" dirty="0" smtClean="0"/>
                        <a:t>Изначально разный уровень знаний, компетенций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комфортной доброжелательной</a:t>
                      </a:r>
                      <a:r>
                        <a:rPr lang="ru-RU" baseline="0" dirty="0" smtClean="0"/>
                        <a:t> образовательной среды. Применение тренингов, технологии </a:t>
                      </a:r>
                      <a:r>
                        <a:rPr lang="en-US" baseline="0" dirty="0" smtClean="0"/>
                        <a:t>case study</a:t>
                      </a:r>
                      <a:r>
                        <a:rPr lang="ru-RU" baseline="0" dirty="0" smtClean="0"/>
                        <a:t>, дискуссий, диспутов, дебатов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912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27664"/>
            <a:ext cx="8064896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Способы решения проблем, связанных с осуществлением </a:t>
            </a:r>
            <a:r>
              <a:rPr lang="ru-RU" sz="3200" b="1" dirty="0" err="1"/>
              <a:t>компетентностного</a:t>
            </a:r>
            <a:r>
              <a:rPr lang="ru-RU" sz="3200" b="1" dirty="0"/>
              <a:t> подхода у студентов с ОВЗ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862745"/>
              </p:ext>
            </p:extLst>
          </p:nvPr>
        </p:nvGraphicFramePr>
        <p:xfrm>
          <a:off x="467544" y="2132856"/>
          <a:ext cx="8208913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7"/>
                <a:gridCol w="2952327"/>
                <a:gridCol w="3672409"/>
              </a:tblGrid>
              <a:tr h="1160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Структура компетенции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Проблемы достижения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Способы решения проблем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30372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Эмоцио</a:t>
                      </a:r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нально</a:t>
                      </a:r>
                      <a:r>
                        <a:rPr lang="ru-RU" dirty="0" smtClean="0"/>
                        <a:t>-волевая регуляция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Малый социальный опыт;</a:t>
                      </a:r>
                      <a:r>
                        <a:rPr lang="ru-RU" baseline="0" dirty="0" smtClean="0"/>
                        <a:t> Сложное психическое состояние;</a:t>
                      </a:r>
                    </a:p>
                    <a:p>
                      <a:r>
                        <a:rPr lang="ru-RU" dirty="0" smtClean="0"/>
                        <a:t>Изначально разный уровень знаний, компетенций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/>
                        <a:t>Деятельностный</a:t>
                      </a:r>
                      <a:r>
                        <a:rPr lang="ru-RU" sz="1600" dirty="0" smtClean="0"/>
                        <a:t> подход; Применение технологий целеполагания;</a:t>
                      </a:r>
                      <a:r>
                        <a:rPr lang="ru-RU" sz="1600" dirty="0" smtClean="0"/>
                        <a:t> Применение проектных и компьютерных технологий; обучение в сотрудничестве; применение памяток разных видов;  само- и взаимоконтроль</a:t>
                      </a:r>
                      <a:r>
                        <a:rPr lang="en-US" sz="1600" dirty="0" smtClean="0"/>
                        <a:t>/</a:t>
                      </a:r>
                      <a:r>
                        <a:rPr lang="ru-RU" sz="1600" dirty="0" smtClean="0"/>
                        <a:t> мониторинг</a:t>
                      </a:r>
                    </a:p>
                    <a:p>
                      <a:r>
                        <a:rPr lang="ru-RU" sz="1600" dirty="0" smtClean="0"/>
                        <a:t>Создание ситуации успеха (прозрачность критериев оценки; рейтинговый контроль, профессиональный портфолио). Ролевые игры.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346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027664"/>
            <a:ext cx="7240650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Способы решения проблем, связанных с осуществлением </a:t>
            </a:r>
            <a:r>
              <a:rPr lang="ru-RU" sz="3200" b="1" dirty="0" err="1"/>
              <a:t>компетентностного</a:t>
            </a:r>
            <a:r>
              <a:rPr lang="ru-RU" sz="3200" b="1" dirty="0"/>
              <a:t> подхода у студентов с ОВЗ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329943"/>
              </p:ext>
            </p:extLst>
          </p:nvPr>
        </p:nvGraphicFramePr>
        <p:xfrm>
          <a:off x="467543" y="2324100"/>
          <a:ext cx="8352929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9"/>
                <a:gridCol w="2880320"/>
                <a:gridCol w="396044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Структура компетенции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Проблемы достижения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Способы решения проблем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Готовность к осуществлению профессиональной </a:t>
                      </a:r>
                      <a:r>
                        <a:rPr lang="ru-RU" sz="1800" dirty="0" smtClean="0"/>
                        <a:t>деятельности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Низкая мотивация к профессиональной деятельности; </a:t>
                      </a:r>
                      <a:r>
                        <a:rPr lang="ru-RU" dirty="0" err="1" smtClean="0"/>
                        <a:t>несформированность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деятельностной</a:t>
                      </a:r>
                      <a:r>
                        <a:rPr lang="ru-RU" dirty="0" smtClean="0"/>
                        <a:t> компетенции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Совокупность мер по повышению мотивации к осуществлению профессиональной деятельности; интегрированное обучение; комплексный контроль (олимпиады, </a:t>
                      </a:r>
                      <a:r>
                        <a:rPr lang="ru-RU" dirty="0" err="1" smtClean="0"/>
                        <a:t>межпредметные</a:t>
                      </a:r>
                      <a:r>
                        <a:rPr lang="ru-RU" baseline="0" dirty="0" smtClean="0"/>
                        <a:t> проекты, конкурсы профессионального мастерства</a:t>
                      </a:r>
                      <a:r>
                        <a:rPr lang="ru-RU" dirty="0" smtClean="0"/>
                        <a:t>); тренинги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063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24744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Примеры методов и </a:t>
            </a:r>
            <a:r>
              <a:rPr lang="ru-RU" sz="3200" b="1" dirty="0" smtClean="0"/>
              <a:t>приемов</a:t>
            </a:r>
            <a:br>
              <a:rPr lang="ru-RU" sz="3200" b="1" dirty="0" smtClean="0"/>
            </a:br>
            <a:r>
              <a:rPr lang="ru-RU" sz="3200" b="1" dirty="0" smtClean="0"/>
              <a:t>Интерактивная лекция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693797"/>
              </p:ext>
            </p:extLst>
          </p:nvPr>
        </p:nvGraphicFramePr>
        <p:xfrm>
          <a:off x="755576" y="1700808"/>
          <a:ext cx="7272808" cy="4393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6024"/>
                <a:gridCol w="3636784"/>
              </a:tblGrid>
              <a:tr h="416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Criteria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Characteristics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</a:tr>
              <a:tr h="2577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noun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43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600" dirty="0">
                          <a:effectLst/>
                        </a:rPr>
                        <a:t>Semantic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</a:tr>
              <a:tr h="77314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600" dirty="0">
                          <a:effectLst/>
                        </a:rPr>
                        <a:t>Formal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</a:tr>
              <a:tr h="77314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600" dirty="0">
                          <a:effectLst/>
                        </a:rPr>
                        <a:t>Functional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</a:tr>
              <a:tr h="2577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Adjective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43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600" dirty="0">
                          <a:effectLst/>
                        </a:rPr>
                        <a:t>Semantic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</a:tr>
              <a:tr h="51543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600" dirty="0">
                          <a:effectLst/>
                        </a:rPr>
                        <a:t>Formal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</a:tr>
              <a:tr h="51543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600" dirty="0">
                          <a:effectLst/>
                        </a:rPr>
                        <a:t>Functional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82" marR="576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597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80920" cy="100811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Примеры методов и приемов. Создание шаблона для будущего высказывания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7632848" cy="4608512"/>
          </a:xfrm>
        </p:spPr>
        <p:txBody>
          <a:bodyPr>
            <a:noAutofit/>
          </a:bodyPr>
          <a:lstStyle/>
          <a:p>
            <a:r>
              <a:rPr lang="en-US" sz="1300" b="1" dirty="0"/>
              <a:t>COMPENSATION PACKAGE I CAN CALCULATE FOR IN A RUSSIAN OR A FOREIGN COMPANY</a:t>
            </a:r>
            <a:endParaRPr lang="ru-RU" sz="1300" dirty="0"/>
          </a:p>
          <a:p>
            <a:r>
              <a:rPr lang="en-US" sz="1300" dirty="0"/>
              <a:t>Compensation package is _______________________________________________________ </a:t>
            </a:r>
            <a:r>
              <a:rPr lang="ru-RU" sz="1300" dirty="0" smtClean="0"/>
              <a:t> </a:t>
            </a:r>
            <a:endParaRPr lang="ru-RU" sz="1300" dirty="0"/>
          </a:p>
          <a:p>
            <a:r>
              <a:rPr lang="en-US" sz="1300" dirty="0" smtClean="0"/>
              <a:t>It </a:t>
            </a:r>
            <a:r>
              <a:rPr lang="en-US" sz="1300" dirty="0"/>
              <a:t>includes ____________________________________________________________________ </a:t>
            </a:r>
            <a:r>
              <a:rPr lang="ru-RU" sz="1300" dirty="0" smtClean="0"/>
              <a:t> </a:t>
            </a:r>
          </a:p>
          <a:p>
            <a:r>
              <a:rPr lang="en-US" sz="1300" dirty="0" smtClean="0"/>
              <a:t>The </a:t>
            </a:r>
            <a:r>
              <a:rPr lang="en-US" sz="1300" dirty="0"/>
              <a:t>most common type of payment is salary or wages. Salary is ________________________ </a:t>
            </a:r>
            <a:r>
              <a:rPr lang="ru-RU" sz="1300" dirty="0" smtClean="0"/>
              <a:t> </a:t>
            </a:r>
            <a:r>
              <a:rPr lang="en-US" sz="1300" dirty="0" smtClean="0"/>
              <a:t> </a:t>
            </a:r>
            <a:r>
              <a:rPr lang="en-US" sz="1300" dirty="0"/>
              <a:t>Wages are _____________________________________________________________________ </a:t>
            </a:r>
            <a:r>
              <a:rPr lang="ru-RU" sz="1300" dirty="0" smtClean="0"/>
              <a:t> </a:t>
            </a:r>
            <a:r>
              <a:rPr lang="en-US" sz="1300" dirty="0" smtClean="0"/>
              <a:t> </a:t>
            </a:r>
            <a:r>
              <a:rPr lang="en-US" sz="1300" dirty="0"/>
              <a:t>Minimum wage is _____________________________________________________________ </a:t>
            </a:r>
            <a:endParaRPr lang="ru-RU" sz="1300" dirty="0" smtClean="0"/>
          </a:p>
          <a:p>
            <a:r>
              <a:rPr lang="en-US" sz="1300" dirty="0" smtClean="0"/>
              <a:t>For </a:t>
            </a:r>
            <a:r>
              <a:rPr lang="en-US" sz="1300" dirty="0"/>
              <a:t>example, waiters and waitresses get a minimum wage and _______ - money, that customers leave for their work in addition for the bill. </a:t>
            </a:r>
            <a:endParaRPr lang="ru-RU" sz="1300" dirty="0"/>
          </a:p>
          <a:p>
            <a:r>
              <a:rPr lang="en-US" sz="1300" dirty="0"/>
              <a:t>I think, it is a(n) ______________ idea to get a basic salary and commission: _______________ </a:t>
            </a:r>
            <a:r>
              <a:rPr lang="ru-RU" sz="1300" dirty="0" smtClean="0"/>
              <a:t> </a:t>
            </a:r>
            <a:r>
              <a:rPr lang="en-US" sz="1300" dirty="0" smtClean="0"/>
              <a:t>. </a:t>
            </a:r>
            <a:r>
              <a:rPr lang="en-US" sz="1300" dirty="0"/>
              <a:t>For example, ________________ </a:t>
            </a:r>
            <a:r>
              <a:rPr lang="ru-RU" sz="1300" dirty="0" smtClean="0"/>
              <a:t>  </a:t>
            </a:r>
            <a:r>
              <a:rPr lang="en-US" sz="1300" dirty="0" smtClean="0"/>
              <a:t>  </a:t>
            </a:r>
            <a:endParaRPr lang="ru-RU" sz="1300" dirty="0" smtClean="0"/>
          </a:p>
          <a:p>
            <a:r>
              <a:rPr lang="en-US" sz="1300" dirty="0" smtClean="0"/>
              <a:t>I </a:t>
            </a:r>
            <a:r>
              <a:rPr lang="en-US" sz="1300" dirty="0"/>
              <a:t>also think that it is a great/ bad idea to have a performance-related bonus - </a:t>
            </a:r>
            <a:r>
              <a:rPr lang="ru-RU" sz="1300" dirty="0" smtClean="0"/>
              <a:t> </a:t>
            </a:r>
          </a:p>
          <a:p>
            <a:r>
              <a:rPr lang="en-US" sz="1300" dirty="0" smtClean="0"/>
              <a:t>Fringe </a:t>
            </a:r>
            <a:r>
              <a:rPr lang="en-US" sz="1300" dirty="0"/>
              <a:t>benefits can also be a good incentive for the job. </a:t>
            </a:r>
            <a:endParaRPr lang="ru-RU" sz="1300" dirty="0" smtClean="0"/>
          </a:p>
          <a:p>
            <a:r>
              <a:rPr lang="en-US" sz="1300" dirty="0" smtClean="0"/>
              <a:t>They </a:t>
            </a:r>
            <a:r>
              <a:rPr lang="en-US" sz="1300" dirty="0"/>
              <a:t>are _______________________ </a:t>
            </a:r>
            <a:r>
              <a:rPr lang="ru-RU" sz="1300" dirty="0" smtClean="0"/>
              <a:t> </a:t>
            </a:r>
            <a:r>
              <a:rPr lang="en-US" sz="1300" dirty="0" smtClean="0"/>
              <a:t> </a:t>
            </a:r>
            <a:r>
              <a:rPr lang="en-US" sz="1300" dirty="0"/>
              <a:t>Fringe benefits or perks  can be of different types. They may include ____________________ </a:t>
            </a:r>
            <a:r>
              <a:rPr lang="ru-RU" sz="1300" dirty="0" smtClean="0"/>
              <a:t> </a:t>
            </a:r>
            <a:endParaRPr lang="ru-RU" sz="1300" dirty="0"/>
          </a:p>
          <a:p>
            <a:r>
              <a:rPr lang="en-US" sz="1300" dirty="0"/>
              <a:t>For executives a compensation/ remuneration package may include _____________________ </a:t>
            </a:r>
            <a:r>
              <a:rPr lang="ru-RU" sz="1300" dirty="0" smtClean="0"/>
              <a:t> </a:t>
            </a:r>
            <a:r>
              <a:rPr lang="en-US" sz="1300" dirty="0" smtClean="0"/>
              <a:t> </a:t>
            </a:r>
            <a:r>
              <a:rPr lang="en-US" sz="1300" dirty="0"/>
              <a:t>Severance package is ___________________________________________________________ ______________________________________________________________________________ </a:t>
            </a:r>
            <a:endParaRPr lang="ru-RU" sz="1300" dirty="0" smtClean="0"/>
          </a:p>
          <a:p>
            <a:r>
              <a:rPr lang="en-US" sz="1300" dirty="0" smtClean="0"/>
              <a:t>I </a:t>
            </a:r>
            <a:r>
              <a:rPr lang="en-US" sz="1300" dirty="0"/>
              <a:t>think, top executives are (not) too highly paid, because _____________________________ </a:t>
            </a:r>
            <a:r>
              <a:rPr lang="ru-RU" sz="1300" dirty="0" smtClean="0"/>
              <a:t> </a:t>
            </a:r>
            <a:r>
              <a:rPr lang="en-US" sz="1300" dirty="0" smtClean="0"/>
              <a:t> </a:t>
            </a:r>
            <a:endParaRPr lang="ru-RU" sz="1300" dirty="0" smtClean="0"/>
          </a:p>
          <a:p>
            <a:r>
              <a:rPr lang="en-US" sz="1300" dirty="0" smtClean="0"/>
              <a:t>In </a:t>
            </a:r>
            <a:r>
              <a:rPr lang="en-US" sz="1300" dirty="0"/>
              <a:t>my opinion, _____________________________________________________________</a:t>
            </a:r>
            <a:endParaRPr lang="ru-RU" sz="13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31206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0081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Инвалиды. Основная характеристика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60851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 аспекта рассмотрения: физиологический </a:t>
            </a:r>
            <a:r>
              <a:rPr lang="ru-RU" dirty="0"/>
              <a:t>и </a:t>
            </a:r>
            <a:r>
              <a:rPr lang="ru-RU" dirty="0" smtClean="0"/>
              <a:t>социальный. 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обоих случаях их относят к лицам, имеющим «нарушения здоровья со стойкими расстройствами функций организма» вследствие заболеваний либо </a:t>
            </a:r>
            <a:r>
              <a:rPr lang="ru-RU" dirty="0" smtClean="0"/>
              <a:t>травм. </a:t>
            </a:r>
            <a:r>
              <a:rPr lang="ru-RU" dirty="0"/>
              <a:t>При этом в первом случае акцентируется внимание на «физическом состоянии человека, ограничивающем его жизненные возможности и потребности», а во втором на невозможности «полностью или частично выполнять какую-либо роль в жизни</a:t>
            </a:r>
            <a:r>
              <a:rPr lang="ru-RU" dirty="0" smtClean="0"/>
              <a:t>». </a:t>
            </a:r>
          </a:p>
          <a:p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этом ограничение жизнедеятельности рассматривается как полная либо частичная «утрата лицом способности или возможности осуществлять самообслуживание (1), самостоятельно передвигаться (2), ориентироваться (3), общаться (4), контролировать свое поведение (5), обучаться (6) и заниматься трудовой деятельностью (7)»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7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Лица с ОВЗ. </a:t>
            </a:r>
            <a:r>
              <a:rPr lang="ru-RU" b="1" dirty="0"/>
              <a:t>Основная характеристика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Понятие «лицо с ОВЗ» несколько шире, поскольку включает в себя «как инвалидов, так и лиц, которым не назначена инвалидность», но имеющим «любое (пусть даже и временное и незначительное) ограничение здоровья</a:t>
            </a:r>
            <a:r>
              <a:rPr lang="ru-RU" sz="2800" dirty="0" smtClean="0"/>
              <a:t>».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9152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Состав студентов в МГГЭУ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136904" cy="4896544"/>
          </a:xfrm>
        </p:spPr>
        <p:txBody>
          <a:bodyPr>
            <a:noAutofit/>
          </a:bodyPr>
          <a:lstStyle/>
          <a:p>
            <a:r>
              <a:rPr lang="ru-RU" sz="1750" dirty="0" smtClean="0"/>
              <a:t>В МГГЭУ обучаются </a:t>
            </a:r>
            <a:r>
              <a:rPr lang="ru-RU" sz="1750" dirty="0"/>
              <a:t>инвалиды преимущественно с НОДА (нозологией опорно-двигательного аппарата). В основном это студенты со следующими двигательными нарушениями:</a:t>
            </a:r>
          </a:p>
          <a:p>
            <a:r>
              <a:rPr lang="ru-RU" sz="1750" dirty="0"/>
              <a:t>1) «заболевания нервной системы: ДЦП и полиомиелит – инфекционное заболевание с преимущественным поражением ЦНС, приводящим к параличам;</a:t>
            </a:r>
          </a:p>
          <a:p>
            <a:r>
              <a:rPr lang="ru-RU" sz="1750" dirty="0"/>
              <a:t>2) врожденная патология опорно-двигательного аппарата: врожденный вывих бедра, кривошея, косолапость и другие деформации стоп, аномалии развития позвоночника (сколиоз), недоразвитие и дефекты конечностей, </a:t>
            </a:r>
            <a:r>
              <a:rPr lang="ru-RU" sz="1750" dirty="0" err="1"/>
              <a:t>артрогрипоз</a:t>
            </a:r>
            <a:r>
              <a:rPr lang="ru-RU" sz="1750" dirty="0"/>
              <a:t> (врожденное уродство);</a:t>
            </a:r>
          </a:p>
          <a:p>
            <a:r>
              <a:rPr lang="ru-RU" sz="1750" dirty="0"/>
              <a:t>3) приобретенные заболевания и повреждения опорно-двигательного аппарата</a:t>
            </a:r>
            <a:r>
              <a:rPr lang="ru-RU" sz="1750" dirty="0" smtClean="0"/>
              <a:t>…».</a:t>
            </a:r>
            <a:endParaRPr lang="ru-RU" sz="1750" dirty="0"/>
          </a:p>
          <a:p>
            <a:r>
              <a:rPr lang="ru-RU" sz="1750" dirty="0"/>
              <a:t>При этом большую часть заболеваний данного вида приходится на ДЦП (89%), для которого характерно не только нарушение двигательных функций, но и «нарушения зрения, слуха, речи, интеллекта»</a:t>
            </a:r>
            <a:endParaRPr lang="ru-RU" sz="1750" dirty="0"/>
          </a:p>
        </p:txBody>
      </p:sp>
    </p:spTree>
    <p:extLst>
      <p:ext uri="{BB962C8B-B14F-4D97-AF65-F5344CB8AC3E}">
        <p14:creationId xmlns:p14="http://schemas.microsoft.com/office/powerpoint/2010/main" val="228116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3681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Особенности мотивационной сферы студентов-инвалидов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920880" cy="4680520"/>
          </a:xfrm>
        </p:spPr>
        <p:txBody>
          <a:bodyPr>
            <a:normAutofit/>
          </a:bodyPr>
          <a:lstStyle/>
          <a:p>
            <a:r>
              <a:rPr lang="ru-RU" dirty="0" smtClean="0"/>
              <a:t>1. мотивационная сфера слаборазвита</a:t>
            </a:r>
            <a:r>
              <a:rPr lang="ru-RU" dirty="0"/>
              <a:t>, </a:t>
            </a:r>
            <a:r>
              <a:rPr lang="ru-RU" dirty="0" smtClean="0"/>
              <a:t> </a:t>
            </a:r>
          </a:p>
          <a:p>
            <a:r>
              <a:rPr lang="ru-RU" dirty="0" smtClean="0"/>
              <a:t>2. мотив </a:t>
            </a:r>
            <a:r>
              <a:rPr lang="ru-RU" dirty="0"/>
              <a:t>достижений редуцирован, а мотив избегания неудач доминирует. Поэтому студенты-инвалиды склонны к отказу от борьбы. </a:t>
            </a:r>
            <a:endParaRPr lang="ru-RU" dirty="0" smtClean="0"/>
          </a:p>
          <a:p>
            <a:r>
              <a:rPr lang="ru-RU" dirty="0" smtClean="0"/>
              <a:t>3.  Безынициативность, апатия, внушаемость, </a:t>
            </a:r>
            <a:r>
              <a:rPr lang="ru-RU" dirty="0" err="1" smtClean="0"/>
              <a:t>склоннность</a:t>
            </a:r>
            <a:r>
              <a:rPr lang="ru-RU" dirty="0" smtClean="0"/>
              <a:t> </a:t>
            </a:r>
            <a:r>
              <a:rPr lang="ru-RU" dirty="0"/>
              <a:t>к подражанию. </a:t>
            </a:r>
            <a:endParaRPr lang="ru-RU" dirty="0" smtClean="0"/>
          </a:p>
          <a:p>
            <a:r>
              <a:rPr lang="ru-RU" dirty="0" smtClean="0"/>
              <a:t>4. Сфера  потребностей </a:t>
            </a:r>
            <a:r>
              <a:rPr lang="ru-RU" dirty="0"/>
              <a:t>и интересов </a:t>
            </a:r>
            <a:r>
              <a:rPr lang="ru-RU" dirty="0" smtClean="0"/>
              <a:t>инвалидов узка </a:t>
            </a:r>
            <a:r>
              <a:rPr lang="ru-RU" dirty="0"/>
              <a:t>по сравнению со здоровыми однокурсниками. </a:t>
            </a:r>
            <a:r>
              <a:rPr lang="ru-RU" dirty="0" smtClean="0"/>
              <a:t> </a:t>
            </a:r>
          </a:p>
          <a:p>
            <a:pPr marL="6858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67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Иные деформации личности у студентов с ОВЗ 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</a:t>
            </a:r>
            <a:r>
              <a:rPr lang="ru-RU" dirty="0"/>
              <a:t>«Изменение содержание ведущего мотива учебной деятельности, замещение его содержанием более низкого мотива либо новым мотивом; 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- Обеднение и упрощение деятельности и её целевой структуры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/>
              <a:t>- Бедность содержания самосознания, выраженные расхождения между образами реального и идеального Я, снижение уровня самоконтроля, нарушение критичности, преобладание экстернального локус контроля, неустойчивая и неадекватная самооценка, высокая интровертированность, негативные фиксированные установки, комплексы, </a:t>
            </a:r>
            <a:r>
              <a:rPr lang="ru-RU" dirty="0" err="1"/>
              <a:t>психотравмы</a:t>
            </a:r>
            <a:r>
              <a:rPr lang="ru-RU" dirty="0" smtClean="0"/>
              <a:t>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243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/>
              <a:t>С</a:t>
            </a:r>
            <a:r>
              <a:rPr lang="ru-RU" b="1" dirty="0" smtClean="0"/>
              <a:t>труктура компетенции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Знания</a:t>
            </a:r>
          </a:p>
          <a:p>
            <a:r>
              <a:rPr lang="ru-RU" dirty="0" smtClean="0"/>
              <a:t>Умения</a:t>
            </a:r>
          </a:p>
          <a:p>
            <a:r>
              <a:rPr lang="ru-RU" dirty="0" smtClean="0"/>
              <a:t>Ценностно-смысловое отношение</a:t>
            </a:r>
          </a:p>
          <a:p>
            <a:r>
              <a:rPr lang="ru-RU" dirty="0" smtClean="0"/>
              <a:t>Эмоционально-волевая регуляция</a:t>
            </a:r>
          </a:p>
          <a:p>
            <a:r>
              <a:rPr lang="ru-RU" dirty="0" smtClean="0"/>
              <a:t>Готовность осуществлять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82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94421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Способы решения проблем, связанных с осуществлением </a:t>
            </a:r>
            <a:r>
              <a:rPr lang="ru-RU" sz="3200" b="1" dirty="0" err="1" smtClean="0"/>
              <a:t>компетентностного</a:t>
            </a:r>
            <a:r>
              <a:rPr lang="ru-RU" sz="3200" b="1" dirty="0" smtClean="0"/>
              <a:t> подхода у студентов с ОВЗ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378644"/>
              </p:ext>
            </p:extLst>
          </p:nvPr>
        </p:nvGraphicFramePr>
        <p:xfrm>
          <a:off x="611560" y="2708275"/>
          <a:ext cx="7632848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116"/>
                <a:gridCol w="3244050"/>
                <a:gridCol w="32526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Структура компетенции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Проблемы достижения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решения проблем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Знания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Изначально разный уровень знаний, компетенций;</a:t>
                      </a:r>
                    </a:p>
                    <a:p>
                      <a:r>
                        <a:rPr lang="ru-RU" dirty="0" smtClean="0"/>
                        <a:t>Разная скорость усвоения;</a:t>
                      </a:r>
                    </a:p>
                    <a:p>
                      <a:r>
                        <a:rPr lang="ru-RU" dirty="0" smtClean="0"/>
                        <a:t>Сложности</a:t>
                      </a:r>
                      <a:r>
                        <a:rPr lang="ru-RU" baseline="0" dirty="0" smtClean="0"/>
                        <a:t> в пользовании бумажными носителями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Индивидуальный подход (разные требования, вариация методов и приемов обучения, индивидуальные консультации);</a:t>
                      </a:r>
                    </a:p>
                    <a:p>
                      <a:r>
                        <a:rPr lang="ru-RU" dirty="0" smtClean="0"/>
                        <a:t>Применение компьютерных</a:t>
                      </a:r>
                      <a:r>
                        <a:rPr lang="ru-RU" baseline="0" dirty="0" smtClean="0"/>
                        <a:t> и интернет технологий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92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208912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Способы решения проблем, связанных с осуществлением </a:t>
            </a:r>
            <a:r>
              <a:rPr lang="ru-RU" sz="3200" b="1" dirty="0" err="1"/>
              <a:t>компетентностного</a:t>
            </a:r>
            <a:r>
              <a:rPr lang="ru-RU" sz="3200" b="1" dirty="0"/>
              <a:t> подхода у студентов с ОВЗ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258620"/>
              </p:ext>
            </p:extLst>
          </p:nvPr>
        </p:nvGraphicFramePr>
        <p:xfrm>
          <a:off x="539551" y="2324100"/>
          <a:ext cx="806489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158"/>
                <a:gridCol w="3568538"/>
                <a:gridCol w="29262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Структура компетенции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Проблемы достижения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Способы решения проблем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860447"/>
              </p:ext>
            </p:extLst>
          </p:nvPr>
        </p:nvGraphicFramePr>
        <p:xfrm>
          <a:off x="539552" y="2348880"/>
          <a:ext cx="806489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158"/>
                <a:gridCol w="3568538"/>
                <a:gridCol w="29262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Структура компетенции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Проблемы достижения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Способы решения проблем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Изначально разный уровень знаний, компетенций;</a:t>
                      </a:r>
                    </a:p>
                    <a:p>
                      <a:r>
                        <a:rPr lang="ru-RU" dirty="0" smtClean="0"/>
                        <a:t>Разная скорость усвоения;</a:t>
                      </a:r>
                    </a:p>
                    <a:p>
                      <a:r>
                        <a:rPr lang="ru-RU" dirty="0" smtClean="0"/>
                        <a:t>Сложности</a:t>
                      </a:r>
                      <a:r>
                        <a:rPr lang="ru-RU" baseline="0" dirty="0" smtClean="0"/>
                        <a:t> в пользовании бумажными носителями информации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 проектных и компьютерных технологий; обучение в сотрудничестве; применение памяток разных видов, шаблонов; обучение основам само- и взаимоконтроля</a:t>
                      </a:r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 мониторинга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227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</TotalTime>
  <Words>979</Words>
  <Application>Microsoft Office PowerPoint</Application>
  <PresentationFormat>Экран (4:3)</PresentationFormat>
  <Paragraphs>118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Остин</vt:lpstr>
      <vt:lpstr>Особенности обучения иностранному языку студентов с ОВЗ и инвалидов в условиях компетентностного подхода</vt:lpstr>
      <vt:lpstr>Инвалиды. Основная характеристика</vt:lpstr>
      <vt:lpstr>Лица с ОВЗ. Основная характеристика</vt:lpstr>
      <vt:lpstr>Состав студентов в МГГЭУ</vt:lpstr>
      <vt:lpstr>Особенности мотивационной сферы студентов-инвалидов</vt:lpstr>
      <vt:lpstr>Иные деформации личности у студентов с ОВЗ  </vt:lpstr>
      <vt:lpstr> Структура компетенции</vt:lpstr>
      <vt:lpstr>Способы решения проблем, связанных с осуществлением компетентностного подхода у студентов с ОВЗ</vt:lpstr>
      <vt:lpstr>Способы решения проблем, связанных с осуществлением компетентностного подхода у студентов с ОВЗ</vt:lpstr>
      <vt:lpstr>Способы решения проблем, связанных с осуществлением компетентностного подхода у студентов с ОВЗ</vt:lpstr>
      <vt:lpstr>Способы решения проблем, связанных с осуществлением компетентностного подхода у студентов с ОВЗ</vt:lpstr>
      <vt:lpstr>Способы решения проблем, связанных с осуществлением компетентностного подхода у студентов с ОВЗ</vt:lpstr>
      <vt:lpstr>Примеры методов и приемов Интерактивная лекция</vt:lpstr>
      <vt:lpstr>Примеры методов и приемов. Создание шаблона для будущего высказывания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обучения иностранному языку студентов с ОВЗ и инвалидов</dc:title>
  <dc:creator>Белозерцева Наталья Васильевна</dc:creator>
  <cp:lastModifiedBy>Белозерцева Наталья Васильевна</cp:lastModifiedBy>
  <cp:revision>13</cp:revision>
  <dcterms:created xsi:type="dcterms:W3CDTF">2018-01-31T08:12:33Z</dcterms:created>
  <dcterms:modified xsi:type="dcterms:W3CDTF">2018-01-31T10:21:51Z</dcterms:modified>
</cp:coreProperties>
</file>