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9330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/>
              <a:t>К проблеме выбора наиболее эффективных методов обучения иностранным языкам и культурам в условиях инклюзивного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971800"/>
          </a:xfrm>
        </p:spPr>
        <p:txBody>
          <a:bodyPr/>
          <a:lstStyle/>
          <a:p>
            <a:endParaRPr lang="ru-RU" b="1" dirty="0" smtClean="0">
              <a:cs typeface="Aharoni" panose="02010803020104030203" pitchFamily="2" charset="-79"/>
            </a:endParaRPr>
          </a:p>
          <a:p>
            <a:r>
              <a:rPr lang="ru-RU" b="1" dirty="0" smtClean="0">
                <a:cs typeface="Aharoni" panose="02010803020104030203" pitchFamily="2" charset="-79"/>
              </a:rPr>
              <a:t>НАУЧНО-МЕТОДИЧЕСКИЙ СЕМИНАР</a:t>
            </a:r>
          </a:p>
          <a:p>
            <a:r>
              <a:rPr lang="ru-RU" b="1" dirty="0" smtClean="0">
                <a:cs typeface="Aharoni" panose="02010803020104030203" pitchFamily="2" charset="-79"/>
              </a:rPr>
              <a:t>КАФЕДРЫ РОМАНО-ГЕРМАНСКИХ ЯЗЫКОВ</a:t>
            </a:r>
            <a:endParaRPr lang="ru-RU" b="1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70578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Сознательные методы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ru-RU" dirty="0" smtClean="0"/>
              <a:t>   Это </a:t>
            </a:r>
            <a:r>
              <a:rPr lang="ru-RU" dirty="0"/>
              <a:t>группа методов, предполагающих осознание учащимися в процессе обучения фактов языка и способов их применения в речевом общении. </a:t>
            </a:r>
            <a:r>
              <a:rPr lang="ru-RU" b="1" dirty="0"/>
              <a:t>Главным дидактическим </a:t>
            </a:r>
            <a:r>
              <a:rPr lang="ru-RU" dirty="0"/>
              <a:t>принципом методов является </a:t>
            </a:r>
            <a:r>
              <a:rPr lang="ru-RU" b="1" dirty="0"/>
              <a:t>принцип сознательности</a:t>
            </a:r>
            <a:r>
              <a:rPr lang="ru-RU" dirty="0"/>
              <a:t>, базирующийся на признании ведущей роли мышления в ходе овладения языком. Этот принцип противопоставляется принципу интуитивности, определяющему содержание прямых методов.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008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/>
          <a:lstStyle/>
          <a:p>
            <a:r>
              <a:rPr lang="ru-RU" b="1" dirty="0"/>
              <a:t>Сознательные 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/>
              <a:t>- взаимосвязанное обучение видам речевой деятельности на основе устного либо письменного текста;</a:t>
            </a:r>
          </a:p>
          <a:p>
            <a:r>
              <a:rPr lang="ru-RU" dirty="0"/>
              <a:t>- организация занятий в последовательности от сообщения знаний к формированию речевых навыков и умений;</a:t>
            </a:r>
          </a:p>
          <a:p>
            <a:r>
              <a:rPr lang="ru-RU" dirty="0"/>
              <a:t>- разграничение учебного материала, предназначенного для рецептивного и продуктивного усвоения;</a:t>
            </a:r>
          </a:p>
          <a:p>
            <a:r>
              <a:rPr lang="ru-RU" dirty="0"/>
              <a:t>- опора на родной язык учащихся с целью преодоления интерференции и использования положительного переноса.</a:t>
            </a:r>
          </a:p>
        </p:txBody>
      </p:sp>
    </p:spTree>
    <p:extLst>
      <p:ext uri="{BB962C8B-B14F-4D97-AF65-F5344CB8AC3E}">
        <p14:creationId xmlns:p14="http://schemas.microsoft.com/office/powerpoint/2010/main" val="1904341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556792"/>
          </a:xfrm>
        </p:spPr>
        <p:txBody>
          <a:bodyPr>
            <a:noAutofit/>
          </a:bodyPr>
          <a:lstStyle/>
          <a:p>
            <a:r>
              <a:rPr lang="ru-RU" sz="4000" b="1" dirty="0"/>
              <a:t>Грамматико-переводный метод</a:t>
            </a:r>
            <a:r>
              <a:rPr lang="ru-RU" sz="4000" b="1" i="1" dirty="0" smtClean="0"/>
              <a:t>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i="1" dirty="0" smtClean="0"/>
              <a:t> Его </a:t>
            </a:r>
            <a:r>
              <a:rPr lang="ru-RU" b="1" i="1" dirty="0"/>
              <a:t>основные </a:t>
            </a:r>
            <a:r>
              <a:rPr lang="ru-RU" b="1" i="1" dirty="0" smtClean="0"/>
              <a:t>принципы:</a:t>
            </a:r>
            <a:endParaRPr lang="ru-RU" dirty="0"/>
          </a:p>
          <a:p>
            <a:r>
              <a:rPr lang="ru-RU" b="1" dirty="0"/>
              <a:t>1)</a:t>
            </a:r>
            <a:r>
              <a:rPr lang="ru-RU" dirty="0"/>
              <a:t> в </a:t>
            </a:r>
            <a:r>
              <a:rPr lang="ru-RU" dirty="0" smtClean="0"/>
              <a:t>основе </a:t>
            </a:r>
            <a:r>
              <a:rPr lang="ru-RU" dirty="0"/>
              <a:t>обучения </a:t>
            </a:r>
            <a:r>
              <a:rPr lang="ru-RU" dirty="0" smtClean="0"/>
              <a:t> письменная </a:t>
            </a:r>
            <a:r>
              <a:rPr lang="ru-RU" dirty="0"/>
              <a:t>речь, так как только она отражает подлинный язык;</a:t>
            </a:r>
          </a:p>
          <a:p>
            <a:r>
              <a:rPr lang="ru-RU" b="1" dirty="0"/>
              <a:t>2)</a:t>
            </a:r>
            <a:r>
              <a:rPr lang="ru-RU" dirty="0"/>
              <a:t> </a:t>
            </a:r>
            <a:r>
              <a:rPr lang="ru-RU" dirty="0" smtClean="0"/>
              <a:t>главный объект </a:t>
            </a:r>
            <a:r>
              <a:rPr lang="ru-RU" dirty="0"/>
              <a:t>обучения </a:t>
            </a:r>
            <a:r>
              <a:rPr lang="ru-RU" dirty="0" smtClean="0"/>
              <a:t> - </a:t>
            </a:r>
            <a:r>
              <a:rPr lang="ru-RU" dirty="0"/>
              <a:t>грамматика, овладение которой дает представление о системе языка;</a:t>
            </a:r>
          </a:p>
          <a:p>
            <a:r>
              <a:rPr lang="ru-RU" b="1" dirty="0"/>
              <a:t>3)</a:t>
            </a:r>
            <a:r>
              <a:rPr lang="ru-RU" dirty="0"/>
              <a:t> в качестве ведущего способа обучения рассматривается дедукция - сначала учащиеся должны заучить слова и грамматические правила, а затем на их основе научиться конструированию предложений;</a:t>
            </a:r>
          </a:p>
          <a:p>
            <a:r>
              <a:rPr lang="ru-RU" b="1" dirty="0"/>
              <a:t>4)</a:t>
            </a:r>
            <a:r>
              <a:rPr lang="ru-RU" dirty="0"/>
              <a:t> </a:t>
            </a:r>
            <a:r>
              <a:rPr lang="ru-RU" dirty="0" smtClean="0"/>
              <a:t>основной прием </a:t>
            </a:r>
            <a:r>
              <a:rPr lang="ru-RU" dirty="0"/>
              <a:t>раскрытия значения лексических единиц и грамматических форм </a:t>
            </a:r>
            <a:r>
              <a:rPr lang="ru-RU" dirty="0" smtClean="0"/>
              <a:t>- дословный </a:t>
            </a:r>
            <a:r>
              <a:rPr lang="ru-RU" dirty="0"/>
              <a:t>перевод, а </a:t>
            </a:r>
            <a:r>
              <a:rPr lang="ru-RU" dirty="0" smtClean="0"/>
              <a:t>способ </a:t>
            </a:r>
            <a:r>
              <a:rPr lang="ru-RU" dirty="0"/>
              <a:t>их сохранения в памяти - заучивание наизусть;</a:t>
            </a:r>
          </a:p>
          <a:p>
            <a:r>
              <a:rPr lang="ru-RU" b="1" dirty="0"/>
              <a:t>5)</a:t>
            </a:r>
            <a:r>
              <a:rPr lang="ru-RU" dirty="0"/>
              <a:t> занятия проводятся на материале учебных и оригинальных текстов, а рецептивное владение языком рассматривается в качестве главной задачи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266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784976" cy="1417638"/>
          </a:xfrm>
        </p:spPr>
        <p:txBody>
          <a:bodyPr>
            <a:normAutofit/>
          </a:bodyPr>
          <a:lstStyle/>
          <a:p>
            <a:r>
              <a:rPr lang="ru-RU" b="1" dirty="0"/>
              <a:t>Сознательно-практический метод</a:t>
            </a:r>
            <a:r>
              <a:rPr lang="ru-RU" dirty="0"/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b="1" i="1" dirty="0"/>
              <a:t>Основными методическими положениями метода считаются:</a:t>
            </a:r>
            <a:endParaRPr lang="ru-RU" dirty="0"/>
          </a:p>
          <a:p>
            <a:r>
              <a:rPr lang="ru-RU" b="1" dirty="0"/>
              <a:t>1)</a:t>
            </a:r>
            <a:r>
              <a:rPr lang="ru-RU" dirty="0"/>
              <a:t> параллельное (взаимосвязанное) овладение видами речевой деятельности при наличии устного опережения</a:t>
            </a:r>
            <a:r>
              <a:rPr lang="ru-RU" dirty="0" smtClean="0"/>
              <a:t>;</a:t>
            </a:r>
          </a:p>
          <a:p>
            <a:r>
              <a:rPr lang="ru-RU" b="1" dirty="0" smtClean="0"/>
              <a:t>2</a:t>
            </a:r>
            <a:r>
              <a:rPr lang="ru-RU" b="1" dirty="0"/>
              <a:t>)</a:t>
            </a:r>
            <a:r>
              <a:rPr lang="ru-RU" dirty="0"/>
              <a:t> организация обучения в последовательности от приобретения знаний к речевым навыкам и умениям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3</a:t>
            </a:r>
            <a:r>
              <a:rPr lang="ru-RU" dirty="0"/>
              <a:t>) осознание учащимися языковых фактов по мере их усвоения и способов применения в речевом общении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r>
              <a:rPr lang="ru-RU" b="1" dirty="0"/>
              <a:t>4)</a:t>
            </a:r>
            <a:r>
              <a:rPr lang="ru-RU" dirty="0"/>
              <a:t> разграничение учебного материала на активный и пассивный и его дифференцированное усвоение в результате выполнения языковых и речевых упражнений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r>
              <a:rPr lang="ru-RU" b="1" dirty="0"/>
              <a:t>5)</a:t>
            </a:r>
            <a:r>
              <a:rPr lang="ru-RU" dirty="0"/>
              <a:t> выделение в качестве конечной цели обучения формирования </a:t>
            </a:r>
            <a:r>
              <a:rPr lang="ru-RU" b="1" dirty="0"/>
              <a:t>коммуникативной компетенции</a:t>
            </a:r>
            <a:r>
              <a:rPr lang="ru-RU" dirty="0"/>
              <a:t>, базирующейся на приобретенных в ходе обучения знаниях, навыках, умениях и способности к речевой деятельности в рамках избранных для занятий тем, ситуаций и сфер общения. Обучение при этом носит четко выраженную социокультурную и профессиональную направленность.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874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Сознательно-сопоставительный метод</a:t>
            </a:r>
            <a:r>
              <a:rPr lang="ru-RU" dirty="0"/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dirty="0"/>
              <a:t>это метод обучения иностранным языкам, предусматривающий в ходе обучения </a:t>
            </a:r>
            <a:r>
              <a:rPr lang="ru-RU" b="1" dirty="0"/>
              <a:t>осознание учащимися значения языковых явлений и способов их применения в речевой деятельности</a:t>
            </a:r>
            <a:r>
              <a:rPr lang="ru-RU" dirty="0"/>
              <a:t>, 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опора </a:t>
            </a:r>
            <a:r>
              <a:rPr lang="ru-RU" b="1" dirty="0"/>
              <a:t>на родной язык </a:t>
            </a:r>
            <a:r>
              <a:rPr lang="ru-RU" dirty="0"/>
              <a:t>для более глубокого понимания как изучаемого, так и родного языков.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/>
              <a:t>опирается на общие с сознательно-практическим методом обучения лингвистическую и психологическую концепции, базирующиеся на идеях Л.В. Щербы и теории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079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Комбинированные </a:t>
            </a:r>
            <a:r>
              <a:rPr lang="ru-RU" b="1" dirty="0"/>
              <a:t>(или смешанные) методы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131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smtClean="0"/>
              <a:t> Принципы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речевая </a:t>
            </a:r>
            <a:r>
              <a:rPr lang="ru-RU" dirty="0"/>
              <a:t>направленность </a:t>
            </a:r>
            <a:r>
              <a:rPr lang="ru-RU" dirty="0" smtClean="0"/>
              <a:t>обучения,</a:t>
            </a:r>
          </a:p>
          <a:p>
            <a:r>
              <a:rPr lang="ru-RU" dirty="0" smtClean="0"/>
              <a:t>систематичность</a:t>
            </a:r>
            <a:r>
              <a:rPr lang="ru-RU" dirty="0"/>
              <a:t>, </a:t>
            </a:r>
            <a:endParaRPr lang="ru-RU" dirty="0"/>
          </a:p>
          <a:p>
            <a:r>
              <a:rPr lang="ru-RU" dirty="0" smtClean="0"/>
              <a:t>интуитивизм </a:t>
            </a:r>
            <a:r>
              <a:rPr lang="ru-RU" dirty="0"/>
              <a:t>в сочетании с </a:t>
            </a:r>
            <a:r>
              <a:rPr lang="ru-RU" dirty="0" smtClean="0"/>
              <a:t>сознательностью,</a:t>
            </a:r>
          </a:p>
          <a:p>
            <a:r>
              <a:rPr lang="ru-RU" dirty="0" smtClean="0"/>
              <a:t>взаимосвязанное </a:t>
            </a:r>
            <a:r>
              <a:rPr lang="ru-RU" dirty="0"/>
              <a:t>обучение видам речевой деятельности, </a:t>
            </a:r>
            <a:endParaRPr lang="ru-RU" dirty="0" smtClean="0"/>
          </a:p>
          <a:p>
            <a:r>
              <a:rPr lang="ru-RU" dirty="0" smtClean="0"/>
              <a:t>устное </a:t>
            </a:r>
            <a:r>
              <a:rPr lang="ru-RU" dirty="0"/>
              <a:t>опережение, </a:t>
            </a:r>
            <a:endParaRPr lang="ru-RU" dirty="0" smtClean="0"/>
          </a:p>
          <a:p>
            <a:r>
              <a:rPr lang="ru-RU" dirty="0" smtClean="0"/>
              <a:t>опора </a:t>
            </a:r>
            <a:r>
              <a:rPr lang="ru-RU" dirty="0"/>
              <a:t>на письменный текст как основной источник иноязычной информации и ряд других.</a:t>
            </a:r>
          </a:p>
        </p:txBody>
      </p:sp>
    </p:spTree>
    <p:extLst>
      <p:ext uri="{BB962C8B-B14F-4D97-AF65-F5344CB8AC3E}">
        <p14:creationId xmlns:p14="http://schemas.microsoft.com/office/powerpoint/2010/main" val="3546933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/>
          <a:lstStyle/>
          <a:p>
            <a:r>
              <a:rPr lang="ru-RU" b="1" dirty="0"/>
              <a:t>Коммуникативный метод</a:t>
            </a:r>
            <a:r>
              <a:rPr lang="ru-RU" dirty="0"/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Особенность метода проявляется в попытке </a:t>
            </a:r>
            <a:r>
              <a:rPr lang="ru-RU" b="1" dirty="0"/>
              <a:t>приблизить процесс обучения языку к процессу реальной коммуникации </a:t>
            </a:r>
            <a:r>
              <a:rPr lang="ru-RU" dirty="0"/>
              <a:t>(отсюда название метода). Это обстоятельство определяет предметность процесса коммуникации, которая выражается в тщательном отборе речевых тем, интенций и ситуаций общения, отражающих практические интересы и потребности учащихся, коммуникативно-мотивированное поведение преподавателя и обучающихся во время занятий.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938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</a:t>
            </a:r>
            <a:r>
              <a:rPr lang="ru-RU" b="1" dirty="0" smtClean="0"/>
              <a:t>словия </a:t>
            </a:r>
            <a:r>
              <a:rPr lang="ru-RU" b="1" dirty="0"/>
              <a:t>реального общения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3285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1"/>
            <a:r>
              <a:rPr lang="ru-RU" sz="2000" b="1" dirty="0" err="1"/>
              <a:t>мотивированность</a:t>
            </a:r>
            <a:r>
              <a:rPr lang="ru-RU" sz="2000" dirty="0"/>
              <a:t> учащегося в любых действиях в процессе общения (это может быть недостаток информации (</a:t>
            </a:r>
            <a:r>
              <a:rPr lang="en-US" sz="2000" dirty="0"/>
              <a:t>information gap</a:t>
            </a:r>
            <a:r>
              <a:rPr lang="ru-RU" sz="2000" dirty="0"/>
              <a:t>) или потребность узнать мнение собеседника (</a:t>
            </a:r>
            <a:r>
              <a:rPr lang="en-US" sz="2000" dirty="0"/>
              <a:t>opinion gap</a:t>
            </a:r>
            <a:r>
              <a:rPr lang="ru-RU" sz="2000" dirty="0"/>
              <a:t>));</a:t>
            </a:r>
          </a:p>
          <a:p>
            <a:pPr lvl="1"/>
            <a:r>
              <a:rPr lang="ru-RU" sz="2000" b="1" dirty="0"/>
              <a:t>целенаправленность</a:t>
            </a:r>
            <a:r>
              <a:rPr lang="ru-RU" sz="2000" dirty="0"/>
              <a:t> любого речевого поступка;</a:t>
            </a:r>
          </a:p>
          <a:p>
            <a:pPr lvl="1"/>
            <a:r>
              <a:rPr lang="ru-RU" sz="2000" dirty="0"/>
              <a:t>постоянная включенность ребенка в процесс решения каких-либо задач общения, т.е. состояние постоянной </a:t>
            </a:r>
            <a:r>
              <a:rPr lang="ru-RU" sz="2000" b="1" dirty="0"/>
              <a:t>речемыслительной активности</a:t>
            </a:r>
            <a:r>
              <a:rPr lang="ru-RU" sz="2000" dirty="0"/>
              <a:t>;</a:t>
            </a:r>
          </a:p>
          <a:p>
            <a:pPr lvl="1"/>
            <a:r>
              <a:rPr lang="ru-RU" sz="2000" dirty="0"/>
              <a:t>тесная связь/ </a:t>
            </a:r>
            <a:r>
              <a:rPr lang="ru-RU" sz="2000" b="1" dirty="0"/>
              <a:t>интеграция речевой деятельности</a:t>
            </a:r>
            <a:r>
              <a:rPr lang="ru-RU" sz="2000" dirty="0"/>
              <a:t> с трудовой, познавательной, спортивной, бытовой и др.;</a:t>
            </a:r>
          </a:p>
          <a:p>
            <a:pPr lvl="1"/>
            <a:r>
              <a:rPr lang="ru-RU" sz="2000" b="1" dirty="0"/>
              <a:t>взаимодействие</a:t>
            </a:r>
            <a:r>
              <a:rPr lang="ru-RU" sz="2000" dirty="0"/>
              <a:t> с окружающими, когда имеет место взаимопомощь, поддержка друг друга, координация действий;</a:t>
            </a:r>
          </a:p>
          <a:p>
            <a:pPr lvl="1"/>
            <a:r>
              <a:rPr lang="ru-RU" sz="2000" dirty="0"/>
              <a:t>общение в условиях </a:t>
            </a:r>
            <a:r>
              <a:rPr lang="ru-RU" sz="2000" b="1" dirty="0"/>
              <a:t>постоянно меняющейся ситуации</a:t>
            </a:r>
            <a:r>
              <a:rPr lang="ru-RU" sz="2000" dirty="0"/>
              <a:t>;</a:t>
            </a:r>
          </a:p>
          <a:p>
            <a:pPr lvl="1"/>
            <a:r>
              <a:rPr lang="ru-RU" sz="2000" b="1" dirty="0"/>
              <a:t>функциональная направленность</a:t>
            </a:r>
            <a:r>
              <a:rPr lang="ru-RU" sz="2000" dirty="0"/>
              <a:t> любой произносимой фразы.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47019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Тандем-метод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Это способ самостоятельного изучения иностранного языка двумя партнерами с разными родными языками, работающими в паре. </a:t>
            </a:r>
            <a:r>
              <a:rPr lang="ru-RU" b="1" i="1" dirty="0"/>
              <a:t>Цель тандема</a:t>
            </a:r>
            <a:r>
              <a:rPr lang="ru-RU" dirty="0"/>
              <a:t> - овладение родным языком своего партнера в ситуации реального или виртуального общения, знакомство с его личностью, культурой страны изучаемого языка, а также получение информации по интересующим областям знаний.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316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Принципы обучения тандем-методом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ru-RU" b="1" i="1" dirty="0" smtClean="0"/>
              <a:t>Принцип </a:t>
            </a:r>
            <a:r>
              <a:rPr lang="ru-RU" b="1" i="1" dirty="0"/>
              <a:t>обоюдности </a:t>
            </a:r>
            <a:r>
              <a:rPr lang="ru-RU" dirty="0"/>
              <a:t>предполагает, что каждый из участников обучения получает одинаковую пользу от общения, что возможно, если обоими партнерами будет затрачено приблизительно одинаковое время и равные усилия на </a:t>
            </a:r>
            <a:r>
              <a:rPr lang="ru-RU" dirty="0" err="1"/>
              <a:t>взаимообучение</a:t>
            </a:r>
            <a:r>
              <a:rPr lang="ru-RU" b="1" dirty="0"/>
              <a:t>. </a:t>
            </a:r>
            <a:endParaRPr lang="ru-RU" b="1" dirty="0" smtClean="0"/>
          </a:p>
          <a:p>
            <a:pPr marL="514350" indent="-514350">
              <a:buAutoNum type="arabicParenR"/>
            </a:pPr>
            <a:r>
              <a:rPr lang="ru-RU" b="1" dirty="0" smtClean="0"/>
              <a:t>Принцип </a:t>
            </a:r>
            <a:r>
              <a:rPr lang="ru-RU" b="1" dirty="0"/>
              <a:t>личностной автономии</a:t>
            </a:r>
            <a:r>
              <a:rPr lang="ru-RU" dirty="0"/>
              <a:t> основывается на том, что каждый партнер по общению самостоятельно несет ответственность в своей части обучения не только за выбор цели, содержания и средств обучения, но и за конечные его результаты.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935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-это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1</a:t>
            </a:r>
            <a:r>
              <a:rPr lang="ru-RU" dirty="0"/>
              <a:t>. </a:t>
            </a:r>
            <a:r>
              <a:rPr lang="ru-RU" dirty="0" smtClean="0"/>
              <a:t> средство </a:t>
            </a:r>
            <a:r>
              <a:rPr lang="ru-RU" dirty="0"/>
              <a:t>познания, способ изучения </a:t>
            </a:r>
            <a:r>
              <a:rPr lang="ru-RU" dirty="0" smtClean="0"/>
              <a:t>действительности</a:t>
            </a:r>
            <a:r>
              <a:rPr lang="ru-RU" dirty="0"/>
              <a:t>, явлений природы и </a:t>
            </a:r>
            <a:r>
              <a:rPr lang="ru-RU" dirty="0" smtClean="0"/>
              <a:t>общества </a:t>
            </a:r>
            <a:r>
              <a:rPr lang="ru-RU" dirty="0"/>
              <a:t>(</a:t>
            </a:r>
            <a:r>
              <a:rPr lang="ru-RU" dirty="0" smtClean="0"/>
              <a:t>общеметодологическое понимание).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2. система взаимосвязанных действий преподавателя и учащихся, обеспечивающих усвоение содержания образования (</a:t>
            </a:r>
            <a:r>
              <a:rPr lang="ru-RU" dirty="0" err="1" smtClean="0"/>
              <a:t>общедидактическое</a:t>
            </a:r>
            <a:r>
              <a:rPr lang="ru-RU" dirty="0" smtClean="0"/>
              <a:t>).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smtClean="0"/>
              <a:t> направление </a:t>
            </a:r>
            <a:r>
              <a:rPr lang="ru-RU" dirty="0"/>
              <a:t>в обучении, определяющее стратегию учебной деятельности преподавателя (</a:t>
            </a:r>
            <a:r>
              <a:rPr lang="ru-RU" dirty="0" err="1" smtClean="0"/>
              <a:t>частнодидактическое</a:t>
            </a:r>
            <a:r>
              <a:rPr lang="ru-RU" dirty="0" smtClean="0"/>
              <a:t>).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9311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417638"/>
          </a:xfrm>
        </p:spPr>
        <p:txBody>
          <a:bodyPr/>
          <a:lstStyle/>
          <a:p>
            <a:r>
              <a:rPr lang="ru-RU" b="1" dirty="0" smtClean="0"/>
              <a:t>Метод </a:t>
            </a:r>
            <a:r>
              <a:rPr lang="ru-RU" b="1" dirty="0"/>
              <a:t>чтения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/>
              <a:t>Процесс работы над текстом включал три этапа. </a:t>
            </a:r>
            <a:r>
              <a:rPr lang="ru-RU" b="1" i="1" dirty="0"/>
              <a:t>На первом этапе</a:t>
            </a:r>
            <a:r>
              <a:rPr lang="ru-RU" dirty="0"/>
              <a:t> учитель пересказывал содержание текста, а затем проверял с помощью вопросов его понимание. </a:t>
            </a:r>
            <a:r>
              <a:rPr lang="ru-RU" b="1" i="1" dirty="0"/>
              <a:t>Далее текст</a:t>
            </a:r>
            <a:r>
              <a:rPr lang="ru-RU" dirty="0"/>
              <a:t> читался учителем и озвучивался учащимися. Тем самым проводилось усвоение содержания текста и его фонетического образа. </a:t>
            </a:r>
            <a:r>
              <a:rPr lang="ru-RU" b="1" i="1" dirty="0"/>
              <a:t>Затем </a:t>
            </a:r>
            <a:r>
              <a:rPr lang="ru-RU" dirty="0"/>
              <a:t>учащиеся переходили к анализу текста, в ходе которого с помощью упражнений усваивались лексика и грамматические структуры. </a:t>
            </a:r>
            <a:r>
              <a:rPr lang="ru-RU" b="1" i="1" dirty="0"/>
              <a:t>Последний этап в работе</a:t>
            </a:r>
            <a:r>
              <a:rPr lang="ru-RU" dirty="0"/>
              <a:t> - контроль усвоения языкового материала и перевод текста. Как видно из сказанного, текст используется не столько как источник информации, сколько средство овладения языком. Подобная работа сближает комбинированный метод с переводными методами. Что касается развития устной речи, то работа сводилась к вопросно-ответным упражнениям, пересказу и заучиванию текстов.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714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60848"/>
          </a:xfrm>
        </p:spPr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Какие </a:t>
            </a:r>
            <a:r>
              <a:rPr lang="ru-RU" sz="3200" b="1" dirty="0"/>
              <a:t>из перечисленных методов относятся к общеметодологическим, </a:t>
            </a:r>
            <a:r>
              <a:rPr lang="ru-RU" sz="3200" b="1" dirty="0" err="1"/>
              <a:t>общедидактическим</a:t>
            </a:r>
            <a:r>
              <a:rPr lang="ru-RU" sz="3200" b="1" dirty="0"/>
              <a:t>, </a:t>
            </a:r>
            <a:r>
              <a:rPr lang="ru-RU" sz="3200" b="1" dirty="0" err="1"/>
              <a:t>частнометодическим</a:t>
            </a:r>
            <a:r>
              <a:rPr lang="ru-RU" sz="3200" b="1" dirty="0"/>
              <a:t>?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/>
              <a:t>Сравнения</a:t>
            </a:r>
            <a:r>
              <a:rPr lang="ru-RU" sz="4800" dirty="0" smtClean="0"/>
              <a:t>,</a:t>
            </a:r>
            <a:r>
              <a:rPr lang="ru-RU" sz="4800" dirty="0"/>
              <a:t> </a:t>
            </a:r>
            <a:r>
              <a:rPr lang="ru-RU" sz="4800" dirty="0" smtClean="0"/>
              <a:t>тандем-метод, </a:t>
            </a:r>
            <a:r>
              <a:rPr lang="ru-RU" sz="4800" dirty="0"/>
              <a:t>диалектический, </a:t>
            </a:r>
            <a:r>
              <a:rPr lang="ru-RU" sz="4800" dirty="0"/>
              <a:t>«</a:t>
            </a:r>
            <a:r>
              <a:rPr lang="ru-RU" sz="4800" dirty="0" err="1" smtClean="0"/>
              <a:t>интелл</a:t>
            </a:r>
            <a:r>
              <a:rPr lang="ru-RU" sz="4800" dirty="0" smtClean="0"/>
              <a:t>-метод», показ</a:t>
            </a:r>
            <a:r>
              <a:rPr lang="ru-RU" sz="4800" dirty="0"/>
              <a:t>, объяснение, организация тренировки, </a:t>
            </a:r>
            <a:r>
              <a:rPr lang="ru-RU" sz="4800" dirty="0" smtClean="0"/>
              <a:t>  </a:t>
            </a:r>
            <a:r>
              <a:rPr lang="ru-RU" sz="4800" dirty="0"/>
              <a:t>коррекция, </a:t>
            </a:r>
            <a:r>
              <a:rPr lang="ru-RU" sz="4800" dirty="0" err="1"/>
              <a:t>суггестопедический</a:t>
            </a:r>
            <a:r>
              <a:rPr lang="ru-RU" sz="4800" dirty="0" smtClean="0"/>
              <a:t>, моделирования, армейский.</a:t>
            </a:r>
            <a:endParaRPr lang="ru-RU" sz="4800" dirty="0"/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713184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/>
          <a:lstStyle/>
          <a:p>
            <a:r>
              <a:rPr lang="ru-RU" b="1" dirty="0"/>
              <a:t>Общедидиактические 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 smtClean="0"/>
              <a:t>    Признаки, лежащие в основе классификации</a:t>
            </a:r>
            <a:endParaRPr lang="ru-RU" dirty="0"/>
          </a:p>
          <a:p>
            <a:r>
              <a:rPr lang="ru-RU" b="1" dirty="0"/>
              <a:t>а)</a:t>
            </a:r>
            <a:r>
              <a:rPr lang="ru-RU" dirty="0"/>
              <a:t> </a:t>
            </a:r>
            <a:r>
              <a:rPr lang="ru-RU" dirty="0" smtClean="0"/>
              <a:t>источник </a:t>
            </a:r>
            <a:r>
              <a:rPr lang="ru-RU" dirty="0"/>
              <a:t>получения знаний и формирования навыков и умений </a:t>
            </a:r>
            <a:r>
              <a:rPr lang="ru-RU" i="1" dirty="0"/>
              <a:t>(слово учителя, рассказ, беседа, анализ языка, упражнения» работа с текстом, использование средств наглядности);</a:t>
            </a:r>
            <a:endParaRPr lang="ru-RU" dirty="0"/>
          </a:p>
          <a:p>
            <a:r>
              <a:rPr lang="ru-RU" b="1" dirty="0"/>
              <a:t>б)</a:t>
            </a:r>
            <a:r>
              <a:rPr lang="ru-RU" dirty="0"/>
              <a:t> </a:t>
            </a:r>
            <a:r>
              <a:rPr lang="ru-RU" dirty="0" smtClean="0"/>
              <a:t> степень </a:t>
            </a:r>
            <a:r>
              <a:rPr lang="ru-RU" dirty="0"/>
              <a:t>и </a:t>
            </a:r>
            <a:r>
              <a:rPr lang="ru-RU" dirty="0" smtClean="0"/>
              <a:t>характер </a:t>
            </a:r>
            <a:r>
              <a:rPr lang="ru-RU" dirty="0"/>
              <a:t>участия обучаемых в учебном процессе </a:t>
            </a:r>
            <a:r>
              <a:rPr lang="ru-RU" i="1" dirty="0"/>
              <a:t>(активные/пассивные методы, различаемые в зависимости от самостоятельности выполняемых учащимися учебных действий)</a:t>
            </a:r>
            <a:r>
              <a:rPr lang="ru-RU" dirty="0"/>
              <a:t>;</a:t>
            </a:r>
          </a:p>
          <a:p>
            <a:r>
              <a:rPr lang="ru-RU" b="1" dirty="0"/>
              <a:t>в)</a:t>
            </a:r>
            <a:r>
              <a:rPr lang="ru-RU" dirty="0"/>
              <a:t> </a:t>
            </a:r>
            <a:r>
              <a:rPr lang="ru-RU" dirty="0" smtClean="0"/>
              <a:t>способ </a:t>
            </a:r>
            <a:r>
              <a:rPr lang="ru-RU" dirty="0"/>
              <a:t>работы учащихся </a:t>
            </a:r>
            <a:r>
              <a:rPr lang="ru-RU" i="1" dirty="0"/>
              <a:t>(устные и письменные, классные и домашние, индивидуальные и коллективные методы).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652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57" y="0"/>
            <a:ext cx="9144000" cy="177281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>Классификация </a:t>
            </a:r>
            <a:r>
              <a:rPr lang="ru-RU" sz="4000" b="1" dirty="0" err="1"/>
              <a:t>общедидактических</a:t>
            </a:r>
            <a:r>
              <a:rPr lang="ru-RU" sz="4000" b="1" dirty="0"/>
              <a:t> методов, основанная на </a:t>
            </a:r>
            <a:r>
              <a:rPr lang="ru-RU" sz="4000" b="1" dirty="0" err="1"/>
              <a:t>деятельностном</a:t>
            </a:r>
            <a:r>
              <a:rPr lang="ru-RU" sz="4000" b="1" dirty="0"/>
              <a:t> подходе к обучению</a:t>
            </a:r>
            <a:br>
              <a:rPr lang="ru-RU" sz="4000" b="1" dirty="0"/>
            </a:b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8245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b="1" dirty="0"/>
              <a:t>1)</a:t>
            </a:r>
            <a:r>
              <a:rPr lang="ru-RU" dirty="0"/>
              <a:t> обеспечивающие овладение учебным предметом </a:t>
            </a:r>
            <a:r>
              <a:rPr lang="ru-RU" i="1" dirty="0"/>
              <a:t>(словесные, наглядные, практические, репродуктивные, проблемно-поисковые, индуктивные, дедуктивные);</a:t>
            </a:r>
            <a:endParaRPr lang="ru-RU" dirty="0"/>
          </a:p>
          <a:p>
            <a:pPr marL="0" indent="0" algn="ctr">
              <a:buNone/>
            </a:pPr>
            <a:r>
              <a:rPr lang="ru-RU" b="1" dirty="0"/>
              <a:t>2)</a:t>
            </a:r>
            <a:r>
              <a:rPr lang="ru-RU" dirty="0"/>
              <a:t> стимулирующие и мотивирующие учебную деятельность </a:t>
            </a:r>
            <a:r>
              <a:rPr lang="ru-RU" i="1" dirty="0"/>
              <a:t>(ролевые игры, учебные дискуссии, метод проектов);</a:t>
            </a:r>
            <a:endParaRPr lang="ru-RU" dirty="0"/>
          </a:p>
          <a:p>
            <a:pPr marL="0" indent="0" algn="ctr">
              <a:buNone/>
            </a:pPr>
            <a:r>
              <a:rPr lang="ru-RU" b="1" dirty="0"/>
              <a:t>3)</a:t>
            </a:r>
            <a:r>
              <a:rPr lang="ru-RU" dirty="0"/>
              <a:t> контроля и самоконтроля учебной деятельности </a:t>
            </a:r>
            <a:r>
              <a:rPr lang="ru-RU" i="1" dirty="0"/>
              <a:t>(опрос, зачет, экзамен и др.).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6189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ru-RU" b="1" dirty="0"/>
              <a:t>Общедидиактические методы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415887"/>
              </p:ext>
            </p:extLst>
          </p:nvPr>
        </p:nvGraphicFramePr>
        <p:xfrm>
          <a:off x="251520" y="1700808"/>
          <a:ext cx="8712967" cy="4248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6029"/>
                <a:gridCol w="4356938"/>
              </a:tblGrid>
              <a:tr h="5809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Методы преподавания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Методы учения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36675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Показ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Объяснение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Организация тренировки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Организация применения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Коррекция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Оценка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Ознакомление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Осмысление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Участие в тренировке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Практика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Самокоррекция</a:t>
                      </a:r>
                      <a:endParaRPr lang="ru-RU" sz="2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Самооценка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037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В </a:t>
            </a:r>
            <a:r>
              <a:rPr lang="ru-RU" sz="2800" b="1" dirty="0"/>
              <a:t>методике преподавания иностранных языков исторически сложилось двойственное определение метода как </a:t>
            </a:r>
            <a:r>
              <a:rPr lang="ru-RU" sz="2800" b="1" dirty="0" err="1"/>
              <a:t>частнодидактического</a:t>
            </a:r>
            <a:r>
              <a:rPr lang="ru-RU" sz="2800" b="1" dirty="0"/>
              <a:t> понятия: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а</a:t>
            </a:r>
            <a:r>
              <a:rPr lang="ru-RU" b="1" dirty="0"/>
              <a:t>)</a:t>
            </a:r>
            <a:r>
              <a:rPr lang="ru-RU" dirty="0"/>
              <a:t> метод как направление в обучении </a:t>
            </a:r>
            <a:r>
              <a:rPr lang="ru-RU" i="1" dirty="0"/>
              <a:t>(широкое толкование термина</a:t>
            </a:r>
            <a:r>
              <a:rPr lang="ru-RU" i="1" dirty="0" smtClean="0"/>
              <a:t>)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/>
              <a:t>б)</a:t>
            </a:r>
            <a:r>
              <a:rPr lang="ru-RU" dirty="0"/>
              <a:t> метод как способ обучения какой-либо стороне </a:t>
            </a:r>
            <a:r>
              <a:rPr lang="ru-RU" i="1" dirty="0"/>
              <a:t>языка (узкое толкование термина).</a:t>
            </a:r>
            <a:r>
              <a:rPr lang="ru-RU" dirty="0"/>
              <a:t> Такое двойственное толкование одного понятия нельзя признать удачным.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027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Методы-направления в обучении иностранным языкам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740908"/>
              </p:ext>
            </p:extLst>
          </p:nvPr>
        </p:nvGraphicFramePr>
        <p:xfrm>
          <a:off x="107501" y="1484784"/>
          <a:ext cx="8856986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3552"/>
                <a:gridCol w="2214478"/>
                <a:gridCol w="2214478"/>
                <a:gridCol w="2214478"/>
              </a:tblGrid>
              <a:tr h="735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Прямые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Сознательные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Комбинированные</a:t>
                      </a:r>
                      <a:endParaRPr lang="ru-RU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effectLst/>
                        </a:rPr>
                        <a:t>Интенсивные</a:t>
                      </a:r>
                      <a:endParaRPr lang="ru-RU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21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</a:t>
                      </a:r>
                      <a:r>
                        <a:rPr lang="ru-RU" sz="1900" dirty="0" smtClean="0">
                          <a:effectLst/>
                        </a:rPr>
                        <a:t>Натуральный</a:t>
                      </a:r>
                      <a:endParaRPr lang="ru-RU" sz="1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Прямой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</a:t>
                      </a:r>
                      <a:r>
                        <a:rPr lang="ru-RU" sz="1900" dirty="0" smtClean="0">
                          <a:effectLst/>
                        </a:rPr>
                        <a:t>Аудиовизуальный</a:t>
                      </a:r>
                      <a:endParaRPr lang="ru-RU" sz="1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</a:t>
                      </a:r>
                      <a:r>
                        <a:rPr lang="ru-RU" sz="1800" dirty="0" err="1" smtClean="0">
                          <a:effectLst/>
                        </a:rPr>
                        <a:t>Аудиолингвальный</a:t>
                      </a:r>
                      <a:endParaRPr lang="ru-RU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Армейский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Устный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«Метод гувернантки»</a:t>
                      </a:r>
                      <a:endParaRPr lang="ru-RU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 Грамматико-переводной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 Сознательно-</a:t>
                      </a:r>
                      <a:r>
                        <a:rPr lang="ru-RU" sz="2000" dirty="0" err="1">
                          <a:effectLst/>
                        </a:rPr>
                        <a:t>практичекий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 </a:t>
                      </a:r>
                      <a:r>
                        <a:rPr lang="ru-RU" sz="2000" dirty="0" smtClean="0">
                          <a:effectLst/>
                        </a:rPr>
                        <a:t>Сознательно-сопоставительный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Чтения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</a:t>
                      </a:r>
                      <a:r>
                        <a:rPr lang="ru-RU" sz="1900" dirty="0" smtClean="0">
                          <a:effectLst/>
                        </a:rPr>
                        <a:t>Коммуникативный</a:t>
                      </a:r>
                      <a:endParaRPr lang="ru-RU" sz="1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Тандем-метод</a:t>
                      </a:r>
                      <a:endParaRPr lang="ru-RU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</a:t>
                      </a:r>
                      <a:r>
                        <a:rPr lang="ru-RU" sz="1900" dirty="0" err="1">
                          <a:effectLst/>
                        </a:rPr>
                        <a:t>Суггестопе-дический</a:t>
                      </a:r>
                      <a:endParaRPr lang="ru-RU" sz="1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</a:t>
                      </a:r>
                      <a:r>
                        <a:rPr lang="ru-RU" sz="1900" dirty="0" smtClean="0">
                          <a:effectLst/>
                        </a:rPr>
                        <a:t>Эмоционально - </a:t>
                      </a:r>
                      <a:r>
                        <a:rPr lang="ru-RU" sz="1900" dirty="0">
                          <a:effectLst/>
                        </a:rPr>
                        <a:t>смысловой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Активизации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Гипнопедия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</a:t>
                      </a:r>
                      <a:r>
                        <a:rPr lang="ru-RU" sz="1900" dirty="0" err="1">
                          <a:effectLst/>
                        </a:rPr>
                        <a:t>Ритмопедия</a:t>
                      </a:r>
                      <a:endParaRPr lang="ru-RU" sz="1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 «Экспресс- метод»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-«</a:t>
                      </a:r>
                      <a:r>
                        <a:rPr lang="ru-RU" sz="1900" dirty="0" err="1">
                          <a:effectLst/>
                        </a:rPr>
                        <a:t>Интелл</a:t>
                      </a:r>
                      <a:r>
                        <a:rPr lang="ru-RU" sz="1900" dirty="0">
                          <a:effectLst/>
                        </a:rPr>
                        <a:t>-метод»</a:t>
                      </a:r>
                      <a:endParaRPr lang="ru-RU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6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Прямые методы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i="1" u="sng" dirty="0"/>
              <a:t>В основу прямых методов были положены следующие положения: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   а</a:t>
            </a:r>
            <a:r>
              <a:rPr lang="ru-RU" b="1" dirty="0"/>
              <a:t>)</a:t>
            </a:r>
            <a:r>
              <a:rPr lang="ru-RU" dirty="0"/>
              <a:t> практическая направленность обучения (в первую очередь овладение устной формой общения);</a:t>
            </a:r>
          </a:p>
          <a:p>
            <a:pPr marL="0" indent="0">
              <a:buNone/>
            </a:pPr>
            <a:r>
              <a:rPr lang="ru-RU" b="1" dirty="0" smtClean="0"/>
              <a:t>    б</a:t>
            </a:r>
            <a:r>
              <a:rPr lang="ru-RU" b="1" dirty="0"/>
              <a:t>)</a:t>
            </a:r>
            <a:r>
              <a:rPr lang="ru-RU" dirty="0"/>
              <a:t> интуитивность (противопоставляемая сознательному овладению языком с использованием правил);</a:t>
            </a:r>
          </a:p>
          <a:p>
            <a:pPr marL="0" indent="0">
              <a:buNone/>
            </a:pPr>
            <a:r>
              <a:rPr lang="ru-RU" b="1" dirty="0" smtClean="0"/>
              <a:t>    в</a:t>
            </a:r>
            <a:r>
              <a:rPr lang="ru-RU" b="1" dirty="0"/>
              <a:t>)</a:t>
            </a:r>
            <a:r>
              <a:rPr lang="ru-RU" dirty="0"/>
              <a:t> исключение перевода как средства обучения;</a:t>
            </a:r>
          </a:p>
          <a:p>
            <a:pPr marL="0" indent="0">
              <a:buNone/>
            </a:pPr>
            <a:r>
              <a:rPr lang="ru-RU" b="1" dirty="0" smtClean="0"/>
              <a:t>     г</a:t>
            </a:r>
            <a:r>
              <a:rPr lang="ru-RU" b="1" dirty="0"/>
              <a:t>)</a:t>
            </a:r>
            <a:r>
              <a:rPr lang="ru-RU" dirty="0"/>
              <a:t> последовательное развитие</a:t>
            </a:r>
          </a:p>
          <a:p>
            <a:pPr marL="0" indent="0">
              <a:buNone/>
            </a:pPr>
            <a:r>
              <a:rPr lang="ru-RU" dirty="0"/>
              <a:t>видов речевой деятельности в системе слушание-говорение- чтение-письмо;</a:t>
            </a:r>
          </a:p>
          <a:p>
            <a:pPr marL="0" indent="0">
              <a:buNone/>
            </a:pPr>
            <a:r>
              <a:rPr lang="ru-RU" b="1" dirty="0" smtClean="0"/>
              <a:t>     д</a:t>
            </a:r>
            <a:r>
              <a:rPr lang="ru-RU" b="1" dirty="0"/>
              <a:t>)</a:t>
            </a:r>
            <a:r>
              <a:rPr lang="ru-RU" dirty="0"/>
              <a:t> широкое применение наглядности, обеспечивающей зрительно-слуховой синтез учебного материала.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8647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838</Words>
  <Application>Microsoft Office PowerPoint</Application>
  <PresentationFormat>Экран (4:3)</PresentationFormat>
  <Paragraphs>125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К проблеме выбора наиболее эффективных методов обучения иностранным языкам и культурам в условиях инклюзивного образования</vt:lpstr>
      <vt:lpstr>Метод -это</vt:lpstr>
      <vt:lpstr> Какие из перечисленных методов относятся к общеметодологическим, общедидактическим, частнометодическим? </vt:lpstr>
      <vt:lpstr>Общедидиактические методы</vt:lpstr>
      <vt:lpstr> Классификация общедидактических методов, основанная на деятельностном подходе к обучению  </vt:lpstr>
      <vt:lpstr>Общедидиактические методы</vt:lpstr>
      <vt:lpstr> В методике преподавания иностранных языков исторически сложилось двойственное определение метода как частнодидактического понятия: </vt:lpstr>
      <vt:lpstr>Методы-направления в обучении иностранным языкам</vt:lpstr>
      <vt:lpstr> Прямые методы </vt:lpstr>
      <vt:lpstr> Сознательные методы </vt:lpstr>
      <vt:lpstr>Сознательные методы</vt:lpstr>
      <vt:lpstr>Грамматико-переводный метод </vt:lpstr>
      <vt:lpstr>Сознательно-практический метод </vt:lpstr>
      <vt:lpstr>Сознательно-сопоставительный метод </vt:lpstr>
      <vt:lpstr> Комбинированные (или смешанные) методы </vt:lpstr>
      <vt:lpstr>Коммуникативный метод </vt:lpstr>
      <vt:lpstr>Условия реального общения</vt:lpstr>
      <vt:lpstr>Тандем-метод</vt:lpstr>
      <vt:lpstr>Принципы обучения тандем-методом</vt:lpstr>
      <vt:lpstr>Метод чтения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проблеме выбора наиболее эффективных методов обучения иностранным языкам и культурам в условиях инклюзивного образования</dc:title>
  <dc:creator>Белозерцева Наталья Васильевна</dc:creator>
  <cp:lastModifiedBy>Белозерцева Наталья Васильевна</cp:lastModifiedBy>
  <cp:revision>8</cp:revision>
  <dcterms:created xsi:type="dcterms:W3CDTF">2017-01-13T06:26:33Z</dcterms:created>
  <dcterms:modified xsi:type="dcterms:W3CDTF">2017-01-13T07:46:29Z</dcterms:modified>
</cp:coreProperties>
</file>