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8" r:id="rId5"/>
    <p:sldId id="260" r:id="rId6"/>
    <p:sldId id="269" r:id="rId7"/>
    <p:sldId id="261" r:id="rId8"/>
    <p:sldId id="263" r:id="rId9"/>
    <p:sldId id="270" r:id="rId10"/>
    <p:sldId id="266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3D74"/>
    <a:srgbClr val="0052AC"/>
    <a:srgbClr val="49E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95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9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3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9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3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3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33BE-8528-4800-8ECA-817956868F84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1848-7686-4F48-AB69-C9B4C1FE3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9424" y="6727196"/>
            <a:ext cx="11992824" cy="146569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426717" y="45721"/>
            <a:ext cx="1104035" cy="1143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963400" y="-20953"/>
            <a:ext cx="228600" cy="7000873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14660" y="-4285"/>
            <a:ext cx="86064" cy="69842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50000">
                <a:srgbClr val="0052AC"/>
              </a:gs>
              <a:gs pos="3000">
                <a:srgbClr val="00297A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000" b="1" cap="all" dirty="0" smtClean="0">
                <a:solidFill>
                  <a:schemeClr val="bg1"/>
                </a:solidFill>
              </a:rPr>
              <a:t>		</a:t>
            </a:r>
            <a:r>
              <a:rPr lang="ru-RU" sz="2400" b="1" cap="all" dirty="0" smtClean="0">
                <a:solidFill>
                  <a:schemeClr val="bg1"/>
                </a:solidFill>
              </a:rPr>
              <a:t>МОСКОВСКИЙ </a:t>
            </a:r>
            <a:r>
              <a:rPr lang="ru-RU" sz="2400" b="1" cap="all" dirty="0">
                <a:solidFill>
                  <a:schemeClr val="bg1"/>
                </a:solidFill>
              </a:rPr>
              <a:t>ГОСУДАРСТВЕННЫЙ</a:t>
            </a:r>
            <a:br>
              <a:rPr lang="ru-RU" sz="2400" b="1" cap="all" dirty="0">
                <a:solidFill>
                  <a:schemeClr val="bg1"/>
                </a:solidFill>
              </a:rPr>
            </a:br>
            <a:r>
              <a:rPr lang="ru-RU" sz="2400" b="1" cap="all" dirty="0" smtClean="0">
                <a:solidFill>
                  <a:schemeClr val="bg1"/>
                </a:solidFill>
              </a:rPr>
              <a:t>		ГУМАНИТАРНО-ЭКОНОМИЧЕСКИЙ </a:t>
            </a:r>
            <a:r>
              <a:rPr lang="ru-RU" sz="2400" b="1" cap="all" dirty="0">
                <a:solidFill>
                  <a:schemeClr val="bg1"/>
                </a:solidFill>
              </a:rPr>
              <a:t>УНИВЕРСИТЕТ</a:t>
            </a:r>
            <a:endParaRPr lang="ru-RU" sz="2400" b="1" dirty="0">
              <a:solidFill>
                <a:schemeClr val="bg1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chemeClr val="bg1"/>
                </a:solidFill>
              </a:rPr>
              <a:t>		Федеральное </a:t>
            </a:r>
            <a:r>
              <a:rPr lang="ru-RU" sz="2400" b="1" i="1" dirty="0">
                <a:solidFill>
                  <a:schemeClr val="bg1"/>
                </a:solidFill>
              </a:rPr>
              <a:t>государственное бюджетное образовательное учреждение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fontAlgn="base"/>
            <a:r>
              <a:rPr lang="ru-RU" sz="2400" b="1" i="1" dirty="0" smtClean="0">
                <a:solidFill>
                  <a:schemeClr val="bg1"/>
                </a:solidFill>
              </a:rPr>
              <a:t>		инклюзивного </a:t>
            </a:r>
            <a:r>
              <a:rPr lang="ru-RU" sz="2400" b="1" i="1" dirty="0">
                <a:solidFill>
                  <a:schemeClr val="bg1"/>
                </a:solidFill>
              </a:rPr>
              <a:t>высшего </a:t>
            </a:r>
            <a:r>
              <a:rPr lang="ru-RU" sz="2400" b="1" i="1" dirty="0" smtClean="0">
                <a:solidFill>
                  <a:schemeClr val="bg1"/>
                </a:solidFill>
              </a:rPr>
              <a:t>образования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426717" y="126336"/>
            <a:ext cx="1272091" cy="1316988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</p:pic>
      <p:pic>
        <p:nvPicPr>
          <p:cNvPr id="1026" name="Picture 2" descr="http://www.mggeu.ru/wp-content/uploads/2017/12/92584959-520x2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81" y="4874986"/>
            <a:ext cx="3931219" cy="185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484" y="1703119"/>
            <a:ext cx="8339957" cy="3170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97A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Управление по организации научно-исследовательской деятельности</a:t>
            </a:r>
            <a:endParaRPr lang="ru-RU" sz="5000" b="1" dirty="0">
              <a:solidFill>
                <a:srgbClr val="00297A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41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01741" y="440485"/>
            <a:ext cx="9627455" cy="679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Функции управления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321972" y="1876096"/>
            <a:ext cx="11461338" cy="430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</a:pPr>
            <a:endParaRPr lang="ru-RU" sz="1600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285" y="1679330"/>
            <a:ext cx="116848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Организует выполнение научных исследований Университета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Содействует внедрению результатов исследований в  образовательный процесс;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Организует проведение научно-методических, научно-практических конференций, семинаров, круглых столов;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проведение экспертиз и рецензирование научных работ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перспективное планирование тематики НИР Университета и его подразделений на основе планов инициативных НИР кафедр и факультетов;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Взаимодействует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с отраслевыми министерствами и органами исполнительной власти в области научных исследований и научных услуг;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совместно с юридическим отделом внутриуниверситетскую нормативную документацию, регламентирующую организацию выполнения НИР и оказание научных услуг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35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01741" y="440485"/>
            <a:ext cx="9627455" cy="679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Функции управления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321972" y="1876096"/>
            <a:ext cx="11461338" cy="430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C95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>
                  <a:lumMod val="50000"/>
                </a:schemeClr>
              </a:buClr>
            </a:pPr>
            <a:endParaRPr lang="ru-RU" sz="1600" dirty="0">
              <a:solidFill>
                <a:srgbClr val="FFFF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1679330"/>
            <a:ext cx="12269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Готовит ежегодный отчет о научно-исследовательской деятельности университета для </a:t>
            </a:r>
            <a:r>
              <a:rPr lang="ru-RU" sz="2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России;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Готовит материалы по выполнению НИР к рейтингу, для </a:t>
            </a:r>
            <a:r>
              <a:rPr lang="ru-RU" sz="22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государственной аккредитации и паспорта университета;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Контролирует работу издательской деятельности в Университете;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Руководит и контролирует работу по изданию периодических научных журналов Университета;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Руководит и контролирует организацию научной работы обучающихся Университета;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Контролирует организацию работы научных школ Университета;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Организует работу преподавателей по увеличению роста публикационной активности;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Оказывает содействие в работе факультетов и кафедр и контролирует работу по подготовке кадров в аспирантуре.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Организует в университете работу по защите интеллектуальной собственности и авторских прав ученых.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8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9424" y="6727196"/>
            <a:ext cx="11992824" cy="146569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426717" y="45721"/>
            <a:ext cx="1104035" cy="1143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1963400" y="-20953"/>
            <a:ext cx="228600" cy="7000873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14660" y="-4285"/>
            <a:ext cx="86064" cy="698420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50000">
                <a:srgbClr val="0052AC"/>
              </a:gs>
              <a:gs pos="3000">
                <a:srgbClr val="00297A"/>
              </a:gs>
            </a:gsLst>
            <a:path path="circle">
              <a:fillToRect l="100000" t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2192000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000" b="1" cap="all" dirty="0" smtClean="0">
                <a:solidFill>
                  <a:schemeClr val="bg1"/>
                </a:solidFill>
              </a:rPr>
              <a:t>		МОСКОВСКИЙ </a:t>
            </a:r>
            <a:r>
              <a:rPr lang="ru-RU" sz="2000" b="1" cap="all" dirty="0">
                <a:solidFill>
                  <a:schemeClr val="bg1"/>
                </a:solidFill>
              </a:rPr>
              <a:t>ГОСУДАРСТВЕННЫЙ</a:t>
            </a:r>
            <a:br>
              <a:rPr lang="ru-RU" sz="2000" b="1" cap="all" dirty="0">
                <a:solidFill>
                  <a:schemeClr val="bg1"/>
                </a:solidFill>
              </a:rPr>
            </a:br>
            <a:r>
              <a:rPr lang="ru-RU" sz="2000" b="1" cap="all" dirty="0" smtClean="0">
                <a:solidFill>
                  <a:schemeClr val="bg1"/>
                </a:solidFill>
              </a:rPr>
              <a:t>		ГУМАНИТАРНО-ЭКОНОМИЧЕСКИЙ </a:t>
            </a:r>
            <a:r>
              <a:rPr lang="ru-RU" sz="2000" b="1" cap="all" dirty="0">
                <a:solidFill>
                  <a:schemeClr val="bg1"/>
                </a:solidFill>
              </a:rPr>
              <a:t>УНИВЕРСИТЕТ</a:t>
            </a:r>
            <a:endParaRPr lang="ru-RU" sz="2000" b="1" dirty="0">
              <a:solidFill>
                <a:schemeClr val="bg1"/>
              </a:solidFill>
            </a:endParaRPr>
          </a:p>
          <a:p>
            <a:pPr fontAlgn="base"/>
            <a:r>
              <a:rPr lang="ru-RU" b="1" i="1" dirty="0" smtClean="0">
                <a:solidFill>
                  <a:schemeClr val="bg1"/>
                </a:solidFill>
              </a:rPr>
              <a:t>		Федеральное </a:t>
            </a:r>
            <a:r>
              <a:rPr lang="ru-RU" b="1" i="1" dirty="0">
                <a:solidFill>
                  <a:schemeClr val="bg1"/>
                </a:solidFill>
              </a:rPr>
              <a:t>государственное бюджетное образовательное учреждение </a:t>
            </a:r>
            <a:endParaRPr lang="ru-RU" b="1" i="1" dirty="0" smtClean="0">
              <a:solidFill>
                <a:schemeClr val="bg1"/>
              </a:solidFill>
            </a:endParaRPr>
          </a:p>
          <a:p>
            <a:pPr fontAlgn="base"/>
            <a:r>
              <a:rPr lang="ru-RU" b="1" i="1" dirty="0" smtClean="0">
                <a:solidFill>
                  <a:schemeClr val="bg1"/>
                </a:solidFill>
              </a:rPr>
              <a:t>		инклюзивного </a:t>
            </a:r>
            <a:r>
              <a:rPr lang="ru-RU" b="1" i="1" dirty="0">
                <a:solidFill>
                  <a:schemeClr val="bg1"/>
                </a:solidFill>
              </a:rPr>
              <a:t>высшего </a:t>
            </a:r>
            <a:r>
              <a:rPr lang="ru-RU" b="1" i="1" dirty="0" smtClean="0">
                <a:solidFill>
                  <a:schemeClr val="bg1"/>
                </a:solidFill>
              </a:rPr>
              <a:t>образования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382555" y="22516"/>
            <a:ext cx="1148197" cy="1188721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innerShdw blurRad="63500" dist="50800" dir="8100000">
              <a:schemeClr val="bg1">
                <a:alpha val="50000"/>
              </a:schemeClr>
            </a:innerShdw>
          </a:effectLst>
        </p:spPr>
      </p:pic>
      <p:pic>
        <p:nvPicPr>
          <p:cNvPr id="1026" name="Picture 2" descr="http://www.mggeu.ru/wp-content/uploads/2017/12/92584959-520x2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72" y="5695638"/>
            <a:ext cx="2189428" cy="10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302782" y="1462740"/>
            <a:ext cx="47302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Ректор</a:t>
            </a:r>
            <a:endParaRPr lang="ru-RU" sz="3200" dirty="0">
              <a:latin typeface="Georgia" panose="02040502050405020303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302782" y="2398844"/>
            <a:ext cx="1036812" cy="7307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93890" y="2437399"/>
            <a:ext cx="1139115" cy="6921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78734" y="3129566"/>
            <a:ext cx="3528392" cy="538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Факультеты и кафедры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1083" y="3129566"/>
            <a:ext cx="3744416" cy="56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Научно-технический совет</a:t>
            </a:r>
            <a:endParaRPr lang="ru-RU" sz="2000" dirty="0">
              <a:latin typeface="Georgia" panose="02040502050405020303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893890" y="3822322"/>
            <a:ext cx="1391867" cy="1212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238388" y="5048518"/>
            <a:ext cx="473022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Начальник управления по организации НИД</a:t>
            </a:r>
            <a:endParaRPr lang="ru-RU" sz="2000" dirty="0">
              <a:latin typeface="Georgia" panose="02040502050405020303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3039414" y="3822322"/>
            <a:ext cx="1300180" cy="12431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4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41679"/>
            <a:ext cx="11760451" cy="4140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НТС создан в целях осуществления организационно-методического руководства и координации научно-исследовательских и </a:t>
            </a:r>
            <a:endParaRPr lang="en-US" sz="2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опытно-конструкторских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работ, выполняемых НПР университета.</a:t>
            </a:r>
            <a:endParaRPr lang="en-US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Деятельность НТС МГГЭУ направлена на решение следующих основных задач:</a:t>
            </a:r>
            <a:endParaRPr lang="en-US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 повышение эффективности НИОКР в университете;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поиск новых источников и форм финансирования НИОКР университета, в том числе в рамках федеральных и ведомственных целевых программ;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подготовка предложений по формированию плана приоритетных научных разработок Университета на краткосрочный и среднесрочный периоды;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подготовка предложений по созданию и реорганизации научных и научно-образовательных подразделений, обновлению научного оборудования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1776" y="566771"/>
            <a:ext cx="894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научно-технического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совета МГГЭУ</a:t>
            </a:r>
          </a:p>
        </p:txBody>
      </p:sp>
    </p:spTree>
    <p:extLst>
      <p:ext uri="{BB962C8B-B14F-4D97-AF65-F5344CB8AC3E}">
        <p14:creationId xmlns:p14="http://schemas.microsoft.com/office/powerpoint/2010/main" val="427508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717900"/>
            <a:ext cx="11760451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координация </a:t>
            </a: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работы кафедр и научных подразделений при выполнении комплексных НИОКР и научно-исследовательских проектов;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подготовка предложений по существующим и новым помещениям для проведения НИОКР;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анализ и оценка основных результатов научных исследований  и разработок, осуществляемых в университете;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анализ и оценка научно-исследовательской деятельности отдельных подразделений и университета в целом; </a:t>
            </a:r>
            <a:endParaRPr lang="en-US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принципов инновационной деятельности в университете с учетом современных требований к вузовской науке;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анализ взаимодействия Управления по организации научно-исследовательской деятельности и других подразделений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университета</a:t>
            </a:r>
            <a:endParaRPr lang="en-US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91776" y="566771"/>
            <a:ext cx="894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научно-технического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совета МГГЭУ</a:t>
            </a:r>
          </a:p>
        </p:txBody>
      </p:sp>
    </p:spTree>
    <p:extLst>
      <p:ext uri="{BB962C8B-B14F-4D97-AF65-F5344CB8AC3E}">
        <p14:creationId xmlns:p14="http://schemas.microsoft.com/office/powerpoint/2010/main" val="183270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2316" y="274383"/>
            <a:ext cx="981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научно-технического совета МГГЭУ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154" y="3056393"/>
            <a:ext cx="1122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608" y="1710354"/>
            <a:ext cx="1125613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экспертиза проектов, предлагаемых университетом для включения в федеральные и ведомственные целевые программы и выработка рекомендаций для их конкурсного отбора;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выработка рекомендаций по выдвижению  научных проектов университета  на конкурсы различного уровня;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обсуждение и выработка рекомендаций по выдвижению от университета научных работ на соискание премий различного ранга (государственной, отраслевых и пр.);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выработка рекомендаций по участию ученых университета в различных общественно- научных органах (комиссиях, координационных и научно-технических советах и пр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.);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4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2316" y="274383"/>
            <a:ext cx="9818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научно-технического совета МГГЭУ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154" y="3056393"/>
            <a:ext cx="1122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608" y="1710354"/>
            <a:ext cx="1125613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рассмотрение планов подготовки научных кадров высшей квалификации;</a:t>
            </a:r>
            <a:endParaRPr lang="ru-RU" sz="2200" dirty="0" smtClean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обсуждение итогов промежуточных и итоговой государственной аттестаций аспирантов; </a:t>
            </a:r>
            <a:endParaRPr lang="ru-RU" sz="2200" dirty="0" smtClean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рассмотрение предложений и выработка рекомендаций по выпуску научных изданий университета;</a:t>
            </a:r>
            <a:endParaRPr lang="ru-RU" sz="2200" dirty="0" smtClean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анализ и разработка предложений по проведению научных сессий, конференций и семинаров университета;</a:t>
            </a:r>
            <a:endParaRPr lang="ru-RU" sz="2200" dirty="0" smtClean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анализ международных контактов в области научных исследований, технических разработок и инновационной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endParaRPr lang="ru-RU" sz="2200" dirty="0">
              <a:latin typeface="Georgia" panose="02040502050405020303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6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92317" y="274383"/>
            <a:ext cx="96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D74"/>
                </a:solidFill>
                <a:latin typeface="Georgia" panose="02040502050405020303" pitchFamily="18" charset="0"/>
              </a:rPr>
              <a:t>Структура управления по организации научно-исследовательской деятельности</a:t>
            </a:r>
            <a:endParaRPr lang="ru-RU" sz="2400" b="1" dirty="0">
              <a:solidFill>
                <a:srgbClr val="003D74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277610" y="1814385"/>
            <a:ext cx="7344815" cy="1224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по организации НИД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82519" y="3065179"/>
            <a:ext cx="2196244" cy="969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08383" y="4079612"/>
            <a:ext cx="1800200" cy="1484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научно-исследовательской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7610" y="4034547"/>
            <a:ext cx="1949152" cy="1527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коммуникациям и проектной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018569"/>
            <a:ext cx="1868626" cy="1543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аспирантуры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93228" y="3969925"/>
            <a:ext cx="1863240" cy="149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Учебно-редакционная издательская лаборатория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67877" y="3966912"/>
            <a:ext cx="1725639" cy="1497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252186" y="3049201"/>
            <a:ext cx="1098122" cy="917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76530" y="3084849"/>
            <a:ext cx="0" cy="933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93228" y="3099572"/>
            <a:ext cx="1301445" cy="816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684850" y="3084849"/>
            <a:ext cx="1875150" cy="800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02677" y="302545"/>
            <a:ext cx="9853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" y="1903177"/>
            <a:ext cx="117604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099" y="2226342"/>
            <a:ext cx="1102197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Приоритетное развитие фундаментальных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исследований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;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научных школ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университета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;</a:t>
            </a:r>
            <a:endParaRPr lang="ru-RU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Использование полученных результатов в образовательном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процессе</a:t>
            </a:r>
            <a:r>
              <a:rPr lang="en-US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Практическое </a:t>
            </a: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ознакомление студентов с постановкой и разрешением научных проблем и привлечение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наиболее способных </a:t>
            </a: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из них к выполнению научных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исследований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;</a:t>
            </a:r>
            <a:endParaRPr lang="ru-RU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Исследование </a:t>
            </a:r>
            <a:r>
              <a:rPr lang="ru-RU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 разработка теоретических и методологических основ формирования и развития инклюзивного высшего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 ;</a:t>
            </a:r>
            <a:endParaRPr lang="ru-RU" sz="2200" dirty="0" smtClean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7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530" y="5923097"/>
            <a:ext cx="10389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МГГЭУ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372"/>
            <a:ext cx="12192000" cy="457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176" y="6455121"/>
            <a:ext cx="11992824" cy="543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154" y="6599976"/>
            <a:ext cx="11657846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60451" y="-5713"/>
            <a:ext cx="45719" cy="6863713"/>
          </a:xfrm>
          <a:prstGeom prst="rect">
            <a:avLst/>
          </a:prstGeom>
          <a:solidFill>
            <a:srgbClr val="49E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8147" y="344032"/>
            <a:ext cx="45719" cy="65139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780" t="16898" r="82207" b="71485"/>
          <a:stretch/>
        </p:blipFill>
        <p:spPr>
          <a:xfrm>
            <a:off x="0" y="0"/>
            <a:ext cx="1451641" cy="1502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502874"/>
            <a:ext cx="12192000" cy="172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02677" y="302545"/>
            <a:ext cx="9853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 управления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" y="1903177"/>
            <a:ext cx="117604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88882"/>
            <a:ext cx="1141068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Эффективное использование научного потенциала университета для решения приоритетных задач формирования системы инклюзивного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Развитие новых форм научного сотрудничества с научными, образовательными организациями с целью совместного решения важнейших научно-практических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задач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Расширение международного научного сотрудничества с учебными заведениями и общественными организациями зарубежных стран с целью вхождения в мировую систему науки и образования, обобщение опыта инклюзивного образования, создания условий для социальной адаптации, творческой и спортивной реализации </a:t>
            </a: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инвалидов</a:t>
            </a:r>
            <a:r>
              <a:rPr lang="en-US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Развитие финансовой основы исследований за счет использования средств грантов</a:t>
            </a:r>
            <a:r>
              <a:rPr lang="en-US" sz="2200" dirty="0">
                <a:latin typeface="Georgia" panose="02040502050405020303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200" dirty="0">
              <a:latin typeface="Georgia" panose="02040502050405020303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7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463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Бонкало Татьяна Ивановна</cp:lastModifiedBy>
  <cp:revision>64</cp:revision>
  <dcterms:created xsi:type="dcterms:W3CDTF">2017-12-18T17:11:17Z</dcterms:created>
  <dcterms:modified xsi:type="dcterms:W3CDTF">2018-03-15T11:18:14Z</dcterms:modified>
</cp:coreProperties>
</file>