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  <p:sldMasterId id="2147483696" r:id="rId2"/>
  </p:sldMasterIdLst>
  <p:sldIdLst>
    <p:sldId id="257" r:id="rId3"/>
    <p:sldId id="258" r:id="rId4"/>
    <p:sldId id="265" r:id="rId5"/>
    <p:sldId id="263" r:id="rId6"/>
    <p:sldId id="264" r:id="rId7"/>
    <p:sldId id="266" r:id="rId8"/>
    <p:sldId id="261" r:id="rId9"/>
    <p:sldId id="262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-1500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112D4-2246-41D7-B9B2-22BF365B4E10}" type="datetimeFigureOut">
              <a:rPr lang="ru-RU" smtClean="0"/>
              <a:t>23.12.2017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8DAB4-4A3E-466F-8854-2D31F03C66D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112D4-2246-41D7-B9B2-22BF365B4E10}" type="datetimeFigureOut">
              <a:rPr lang="ru-RU" smtClean="0"/>
              <a:t>23.12.2017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8DAB4-4A3E-466F-8854-2D31F03C66D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112D4-2246-41D7-B9B2-22BF365B4E10}" type="datetimeFigureOut">
              <a:rPr lang="ru-RU" smtClean="0"/>
              <a:t>23.12.2017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8DAB4-4A3E-466F-8854-2D31F03C66D7}" type="slidenum">
              <a:rPr lang="ru-RU" smtClean="0"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112D4-2246-41D7-B9B2-22BF365B4E10}" type="datetimeFigureOut">
              <a:rPr lang="ru-RU" smtClean="0"/>
              <a:t>23.12.2017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8DAB4-4A3E-466F-8854-2D31F03C66D7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112D4-2246-41D7-B9B2-22BF365B4E10}" type="datetimeFigureOut">
              <a:rPr lang="ru-RU" smtClean="0"/>
              <a:t>23.12.2017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8DAB4-4A3E-466F-8854-2D31F03C66D7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112D4-2246-41D7-B9B2-22BF365B4E10}" type="datetimeFigureOut">
              <a:rPr lang="ru-RU" smtClean="0"/>
              <a:t>23.12.2017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8DAB4-4A3E-466F-8854-2D31F03C66D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112D4-2246-41D7-B9B2-22BF365B4E10}" type="datetimeFigureOut">
              <a:rPr lang="ru-RU" smtClean="0"/>
              <a:t>23.12.2017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8DAB4-4A3E-466F-8854-2D31F03C66D7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112D4-2246-41D7-B9B2-22BF365B4E10}" type="datetimeFigureOut">
              <a:rPr lang="ru-RU" smtClean="0"/>
              <a:t>23.12.2017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8DAB4-4A3E-466F-8854-2D31F03C66D7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112D4-2246-41D7-B9B2-22BF365B4E10}" type="datetimeFigureOut">
              <a:rPr lang="ru-RU" smtClean="0"/>
              <a:t>23.12.2017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8DAB4-4A3E-466F-8854-2D31F03C66D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112D4-2246-41D7-B9B2-22BF365B4E10}" type="datetimeFigureOut">
              <a:rPr lang="ru-RU" smtClean="0"/>
              <a:t>23.12.2017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8DAB4-4A3E-466F-8854-2D31F03C66D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112D4-2246-41D7-B9B2-22BF365B4E10}" type="datetimeFigureOut">
              <a:rPr lang="ru-RU" smtClean="0"/>
              <a:t>23.12.2017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8DAB4-4A3E-466F-8854-2D31F03C66D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112D4-2246-41D7-B9B2-22BF365B4E10}" type="datetimeFigureOut">
              <a:rPr lang="ru-RU" smtClean="0"/>
              <a:t>23.12.2017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8DAB4-4A3E-466F-8854-2D31F03C66D7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112D4-2246-41D7-B9B2-22BF365B4E10}" type="datetimeFigureOut">
              <a:rPr lang="ru-RU" smtClean="0"/>
              <a:t>23.12.2017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8DAB4-4A3E-466F-8854-2D31F03C66D7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112D4-2246-41D7-B9B2-22BF365B4E10}" type="datetimeFigureOut">
              <a:rPr lang="ru-RU" smtClean="0"/>
              <a:t>23.12.2017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8DAB4-4A3E-466F-8854-2D31F03C66D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112D4-2246-41D7-B9B2-22BF365B4E10}" type="datetimeFigureOut">
              <a:rPr lang="ru-RU" smtClean="0"/>
              <a:t>23.12.2017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8DAB4-4A3E-466F-8854-2D31F03C66D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112D4-2246-41D7-B9B2-22BF365B4E10}" type="datetimeFigureOut">
              <a:rPr lang="ru-RU" smtClean="0"/>
              <a:t>23.12.2017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8DAB4-4A3E-466F-8854-2D31F03C66D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112D4-2246-41D7-B9B2-22BF365B4E10}" type="datetimeFigureOut">
              <a:rPr lang="ru-RU" smtClean="0"/>
              <a:t>23.12.2017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8DAB4-4A3E-466F-8854-2D31F03C66D7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112D4-2246-41D7-B9B2-22BF365B4E10}" type="datetimeFigureOut">
              <a:rPr lang="ru-RU" smtClean="0"/>
              <a:t>23.12.2017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8DAB4-4A3E-466F-8854-2D31F03C66D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112D4-2246-41D7-B9B2-22BF365B4E10}" type="datetimeFigureOut">
              <a:rPr lang="ru-RU" smtClean="0"/>
              <a:t>23.12.2017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8DAB4-4A3E-466F-8854-2D31F03C66D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112D4-2246-41D7-B9B2-22BF365B4E10}" type="datetimeFigureOut">
              <a:rPr lang="ru-RU" smtClean="0"/>
              <a:t>23.12.2017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8DAB4-4A3E-466F-8854-2D31F03C66D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112D4-2246-41D7-B9B2-22BF365B4E10}" type="datetimeFigureOut">
              <a:rPr lang="ru-RU" smtClean="0"/>
              <a:t>23.12.2017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8DAB4-4A3E-466F-8854-2D31F03C66D7}" type="slidenum">
              <a:rPr lang="ru-RU" smtClean="0"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112D4-2246-41D7-B9B2-22BF365B4E10}" type="datetimeFigureOut">
              <a:rPr lang="ru-RU" smtClean="0"/>
              <a:t>23.12.2017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8DAB4-4A3E-466F-8854-2D31F03C66D7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FB9112D4-2246-41D7-B9B2-22BF365B4E10}" type="datetimeFigureOut">
              <a:rPr lang="ru-RU" smtClean="0"/>
              <a:t>23.12.2017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E4A8DAB4-4A3E-466F-8854-2D31F03C66D7}" type="slidenum">
              <a:rPr lang="ru-RU" smtClean="0"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FB9112D4-2246-41D7-B9B2-22BF365B4E10}" type="datetimeFigureOut">
              <a:rPr lang="ru-RU" smtClean="0"/>
              <a:t>23.12.2017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E4A8DAB4-4A3E-466F-8854-2D31F03C66D7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83568" y="1124744"/>
            <a:ext cx="8064896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</a:t>
            </a:r>
            <a:r>
              <a:rPr lang="ru-RU" sz="4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направления и специфика профессиональной ориентации обучающихся </a:t>
            </a:r>
            <a:r>
              <a:rPr lang="ru-RU" sz="4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инвалидов и лиц с </a:t>
            </a:r>
            <a:r>
              <a:rPr lang="ru-RU" sz="4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ОВЗ в общеобразовательных организациях</a:t>
            </a:r>
            <a:endParaRPr lang="ru-RU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932040" y="5301208"/>
            <a:ext cx="3816424" cy="127444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>
              <a:lnSpc>
                <a:spcPts val="1800"/>
              </a:lnSpc>
              <a:defRPr/>
            </a:pPr>
            <a:r>
              <a:rPr lang="ru-RU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Руденко 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Игорь Леонидович, декан факультета социологии и психологии МГГЭУ, </a:t>
            </a:r>
            <a:r>
              <a:rPr lang="ru-RU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к.п.н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., </a:t>
            </a:r>
            <a:r>
              <a:rPr lang="ru-RU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доцент</a:t>
            </a:r>
            <a:endParaRPr lang="ru-RU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1106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Багетная рамка 2"/>
          <p:cNvSpPr/>
          <p:nvPr/>
        </p:nvSpPr>
        <p:spPr>
          <a:xfrm>
            <a:off x="395536" y="188640"/>
            <a:ext cx="8064896" cy="648072"/>
          </a:xfrm>
          <a:prstGeom prst="bevel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направления </a:t>
            </a:r>
            <a:r>
              <a:rPr lang="ru-RU" sz="24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профориентационной</a:t>
            </a:r>
            <a:r>
              <a:rPr lang="ru-RU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работы </a:t>
            </a:r>
            <a:endParaRPr lang="ru-RU" sz="2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179512" y="1124744"/>
            <a:ext cx="7272808" cy="1584176"/>
          </a:xfrm>
          <a:prstGeom prst="roundRect">
            <a:avLst/>
          </a:prstGeom>
          <a:solidFill>
            <a:schemeClr val="bg2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2400" b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Профессиональное информирование</a:t>
            </a:r>
            <a:r>
              <a:rPr lang="ru-RU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заключается в ознакомлении инвалида с современными видами производства, состоянием рынка труда, профессия­ми и специальностями, способами их освоения; профессиональными требованиями; возможностями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трудоустройства и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профессиональной карьеры.  </a:t>
            </a:r>
          </a:p>
        </p:txBody>
      </p:sp>
      <p:sp>
        <p:nvSpPr>
          <p:cNvPr id="11" name="Скругленный прямоугольник 10"/>
          <p:cNvSpPr/>
          <p:nvPr/>
        </p:nvSpPr>
        <p:spPr>
          <a:xfrm rot="10800000" flipV="1">
            <a:off x="539552" y="2924944"/>
            <a:ext cx="7488832" cy="1656184"/>
          </a:xfrm>
          <a:prstGeom prst="roundRect">
            <a:avLst/>
          </a:prstGeom>
          <a:solidFill>
            <a:schemeClr val="bg2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just"/>
            <a:r>
              <a:rPr lang="ru-RU" sz="2400" b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Профессиональное консультирование</a:t>
            </a: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заключается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оказании помощи инвалиду в профессиональном самоопределении с целью принятия осознанного решения о выборе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профессионального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пути с учетом его особенностей и возможностей, а также потребностей общества. </a:t>
            </a: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899592" y="4869160"/>
            <a:ext cx="7704856" cy="1656184"/>
          </a:xfrm>
          <a:prstGeom prst="roundRect">
            <a:avLst/>
          </a:prstGeom>
          <a:solidFill>
            <a:schemeClr val="bg2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2400" b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Профессиональный подбор</a:t>
            </a: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предполагает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подбор инвалиду профессий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где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полной мере могут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быть учтены его интересы, склонности и способности, реализована остаточная </a:t>
            </a:r>
            <a:r>
              <a:rPr lang="ru-RU" sz="2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трудоспособ-ность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конкурентоспособность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рынке труда.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8676456" y="6309320"/>
            <a:ext cx="3600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/>
              <a:t>2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1922969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Багетная рамка 2"/>
          <p:cNvSpPr/>
          <p:nvPr/>
        </p:nvSpPr>
        <p:spPr>
          <a:xfrm>
            <a:off x="1115616" y="404664"/>
            <a:ext cx="7200800" cy="648072"/>
          </a:xfrm>
          <a:prstGeom prst="bevel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Целевые установки </a:t>
            </a:r>
            <a:r>
              <a:rPr lang="ru-RU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профориентационной</a:t>
            </a:r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работы</a:t>
            </a:r>
            <a:endParaRPr lang="ru-RU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Блок-схема: документ 3"/>
          <p:cNvSpPr/>
          <p:nvPr/>
        </p:nvSpPr>
        <p:spPr>
          <a:xfrm>
            <a:off x="332706" y="1165354"/>
            <a:ext cx="8424936" cy="5544616"/>
          </a:xfrm>
          <a:prstGeom prst="flowChartDocumen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  <a:spcAft>
                <a:spcPts val="0"/>
              </a:spcAft>
            </a:pPr>
            <a:endParaRPr lang="ru-RU" b="1" dirty="0" smtClean="0">
              <a:solidFill>
                <a:srgbClr val="000000"/>
              </a:solidFill>
              <a:latin typeface="Times New Roman"/>
              <a:ea typeface="Calibri"/>
              <a:cs typeface="Times New Roman"/>
            </a:endParaRPr>
          </a:p>
          <a:p>
            <a:pPr>
              <a:spcAft>
                <a:spcPts val="0"/>
              </a:spcAft>
            </a:pPr>
            <a:r>
              <a:rPr lang="ru-RU" b="1" dirty="0" smtClean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        1</a:t>
            </a:r>
            <a:r>
              <a:rPr lang="ru-RU" b="1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. </a:t>
            </a:r>
            <a:r>
              <a:rPr lang="ru-RU" b="1" dirty="0" smtClean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Актуализация изучаемых знаний </a:t>
            </a:r>
            <a:r>
              <a:rPr lang="ru-RU" b="1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в рамках </a:t>
            </a:r>
            <a:r>
              <a:rPr lang="ru-RU" b="1" dirty="0" smtClean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предметных областей  для получения </a:t>
            </a:r>
            <a:r>
              <a:rPr lang="ru-RU" b="1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профессий. </a:t>
            </a:r>
            <a:endParaRPr lang="ru-RU" sz="1400" dirty="0">
              <a:latin typeface="Calibri"/>
              <a:ea typeface="Calibri"/>
              <a:cs typeface="Times New Roman"/>
            </a:endParaRPr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sz="1400" b="1" u="sng" dirty="0">
                <a:solidFill>
                  <a:srgbClr val="000000"/>
                </a:solidFill>
                <a:latin typeface="Times New Roman"/>
                <a:ea typeface="Times New Roman"/>
              </a:rPr>
              <a:t>Пример 1.</a:t>
            </a:r>
            <a:r>
              <a:rPr lang="ru-RU" sz="1400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ru-RU" sz="1400" b="1" dirty="0">
                <a:solidFill>
                  <a:srgbClr val="000000"/>
                </a:solidFill>
                <a:latin typeface="Times New Roman"/>
                <a:ea typeface="Times New Roman"/>
              </a:rPr>
              <a:t>Химия:</a:t>
            </a:r>
            <a:r>
              <a:rPr lang="ru-RU" sz="1400" dirty="0">
                <a:solidFill>
                  <a:srgbClr val="000000"/>
                </a:solidFill>
                <a:latin typeface="Times New Roman"/>
                <a:ea typeface="Times New Roman"/>
              </a:rPr>
              <a:t> врач, фармацевт, химик, эксперт-криминалист, агроном-почвовед, ветеринар, учитель химии, ювелир, парфюмер, инженер-лаборант, инженер-химик, химик-аналитик, химик-технолог, химик-контролер и др.</a:t>
            </a:r>
            <a:endParaRPr lang="ru-RU" sz="1400" dirty="0">
              <a:latin typeface="Times New Roman"/>
              <a:ea typeface="Times New Roman"/>
            </a:endParaRPr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sz="1400" b="1" u="sng" dirty="0">
                <a:solidFill>
                  <a:srgbClr val="000000"/>
                </a:solidFill>
                <a:latin typeface="Times New Roman"/>
                <a:ea typeface="Times New Roman"/>
              </a:rPr>
              <a:t>Пример 2.</a:t>
            </a:r>
            <a:r>
              <a:rPr lang="ru-RU" sz="1400" b="1" dirty="0">
                <a:solidFill>
                  <a:srgbClr val="000000"/>
                </a:solidFill>
                <a:latin typeface="Times New Roman"/>
                <a:ea typeface="Times New Roman"/>
              </a:rPr>
              <a:t> Филология: </a:t>
            </a:r>
            <a:r>
              <a:rPr lang="ru-RU" sz="1400" dirty="0">
                <a:solidFill>
                  <a:srgbClr val="000000"/>
                </a:solidFill>
                <a:latin typeface="Times New Roman"/>
                <a:ea typeface="Times New Roman"/>
              </a:rPr>
              <a:t>переводчик-филолог; гид-переводчик; учитель русского, иностранного языка, литературы, журналист, репортер, библиотекарь, писатель, корректор и др.</a:t>
            </a:r>
            <a:endParaRPr lang="ru-RU" sz="1400" dirty="0">
              <a:latin typeface="Times New Roman"/>
              <a:ea typeface="Times New Roman"/>
            </a:endParaRPr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sz="1400" b="1" u="sng" dirty="0">
                <a:solidFill>
                  <a:srgbClr val="000000"/>
                </a:solidFill>
                <a:latin typeface="Times New Roman"/>
                <a:ea typeface="Times New Roman"/>
              </a:rPr>
              <a:t>Пример 3.</a:t>
            </a:r>
            <a:r>
              <a:rPr lang="ru-RU" sz="1400" b="1" dirty="0">
                <a:solidFill>
                  <a:srgbClr val="000000"/>
                </a:solidFill>
                <a:latin typeface="Times New Roman"/>
                <a:ea typeface="Times New Roman"/>
              </a:rPr>
              <a:t> Общественные науки: </a:t>
            </a:r>
            <a:r>
              <a:rPr lang="ru-RU" sz="1400" dirty="0">
                <a:solidFill>
                  <a:srgbClr val="000000"/>
                </a:solidFill>
                <a:latin typeface="Times New Roman"/>
                <a:ea typeface="Times New Roman"/>
              </a:rPr>
              <a:t>историк, политолог, социолог, искусствовед, культуролог, этнограф, археолог, учитель истории и др.</a:t>
            </a:r>
            <a:endParaRPr lang="ru-RU" sz="1400" dirty="0">
              <a:latin typeface="Times New Roman"/>
              <a:ea typeface="Times New Roman"/>
            </a:endParaRPr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b="1" dirty="0" smtClean="0">
                <a:solidFill>
                  <a:srgbClr val="000000"/>
                </a:solidFill>
                <a:latin typeface="Times New Roman"/>
                <a:ea typeface="Times New Roman"/>
              </a:rPr>
              <a:t>2</a:t>
            </a:r>
            <a:r>
              <a:rPr lang="ru-RU" b="1" dirty="0">
                <a:solidFill>
                  <a:srgbClr val="000000"/>
                </a:solidFill>
                <a:latin typeface="Times New Roman"/>
                <a:ea typeface="Times New Roman"/>
              </a:rPr>
              <a:t>. Сведения о значении, престижности, востребованности и месте получения данных профессий, возможностях трудоустройства в регионе.</a:t>
            </a:r>
            <a:endParaRPr lang="ru-RU" sz="1600" dirty="0">
              <a:latin typeface="Times New Roman"/>
              <a:ea typeface="Times New Roman"/>
            </a:endParaRPr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b="1" dirty="0" smtClean="0">
                <a:solidFill>
                  <a:schemeClr val="tx1"/>
                </a:solidFill>
                <a:latin typeface="Times New Roman"/>
                <a:ea typeface="Times New Roman"/>
              </a:rPr>
              <a:t>3</a:t>
            </a:r>
            <a:r>
              <a:rPr lang="ru-RU" sz="1600" b="1" dirty="0" smtClean="0">
                <a:solidFill>
                  <a:schemeClr val="tx1"/>
                </a:solidFill>
                <a:latin typeface="Times New Roman"/>
                <a:ea typeface="Times New Roman"/>
              </a:rPr>
              <a:t>. </a:t>
            </a:r>
            <a:r>
              <a:rPr lang="ru-RU" sz="1600" b="1" dirty="0" err="1" smtClean="0">
                <a:solidFill>
                  <a:schemeClr val="tx1"/>
                </a:solidFill>
                <a:latin typeface="Times New Roman"/>
                <a:ea typeface="Times New Roman"/>
              </a:rPr>
              <a:t>П</a:t>
            </a:r>
            <a:r>
              <a:rPr lang="ru-RU" b="1" dirty="0" err="1" smtClean="0">
                <a:solidFill>
                  <a:schemeClr val="tx1"/>
                </a:solidFill>
                <a:latin typeface="Times New Roman"/>
                <a:ea typeface="Times New Roman"/>
              </a:rPr>
              <a:t>рофстандарты</a:t>
            </a:r>
            <a:r>
              <a:rPr lang="ru-RU" b="1" dirty="0" smtClean="0">
                <a:solidFill>
                  <a:schemeClr val="tx1"/>
                </a:solidFill>
                <a:latin typeface="Times New Roman"/>
                <a:ea typeface="Times New Roman"/>
              </a:rPr>
              <a:t>,</a:t>
            </a:r>
            <a:r>
              <a:rPr lang="ru-RU" b="1" dirty="0" smtClean="0">
                <a:latin typeface="Times New Roman"/>
                <a:ea typeface="Times New Roman"/>
              </a:rPr>
              <a:t> </a:t>
            </a:r>
            <a:r>
              <a:rPr lang="ru-RU" b="1" dirty="0" err="1" smtClean="0">
                <a:solidFill>
                  <a:schemeClr val="tx1"/>
                </a:solidFill>
                <a:latin typeface="Times New Roman"/>
                <a:ea typeface="Times New Roman"/>
              </a:rPr>
              <a:t>п</a:t>
            </a:r>
            <a:r>
              <a:rPr lang="ru-RU" b="1" dirty="0" err="1" smtClean="0">
                <a:solidFill>
                  <a:srgbClr val="000000"/>
                </a:solidFill>
                <a:latin typeface="Times New Roman"/>
                <a:ea typeface="Times New Roman"/>
              </a:rPr>
              <a:t>рофессиограммы</a:t>
            </a:r>
            <a:r>
              <a:rPr lang="ru-RU" b="1" dirty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  <a:endParaRPr lang="ru-RU" sz="1600" dirty="0">
              <a:latin typeface="Times New Roman"/>
              <a:ea typeface="Times New Roman"/>
            </a:endParaRPr>
          </a:p>
          <a:p>
            <a:r>
              <a:rPr lang="ru-RU" b="1" dirty="0" smtClean="0">
                <a:solidFill>
                  <a:srgbClr val="000000"/>
                </a:solidFill>
                <a:latin typeface="Calibri"/>
                <a:ea typeface="Calibri"/>
                <a:cs typeface="Times New Roman"/>
              </a:rPr>
              <a:t>        </a:t>
            </a:r>
            <a:r>
              <a:rPr lang="ru-RU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4</a:t>
            </a: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. Возможности и актуальность получения данных </a:t>
            </a:r>
            <a:endParaRPr lang="ru-RU" b="1" dirty="0" smtClean="0">
              <a:solidFill>
                <a:srgbClr val="000000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r>
              <a:rPr lang="ru-RU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профессий для </a:t>
            </a: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обучающихся инвалидов.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316416" y="6309320"/>
            <a:ext cx="4412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/>
              <a:t>3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4091421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36277361"/>
              </p:ext>
            </p:extLst>
          </p:nvPr>
        </p:nvGraphicFramePr>
        <p:xfrm>
          <a:off x="323525" y="706720"/>
          <a:ext cx="8568955" cy="5751928"/>
        </p:xfrm>
        <a:graphic>
          <a:graphicData uri="http://schemas.openxmlformats.org/drawingml/2006/table">
            <a:tbl>
              <a:tblPr firstRow="1" firstCol="1" bandRow="1"/>
              <a:tblGrid>
                <a:gridCol w="2160243"/>
                <a:gridCol w="432048"/>
                <a:gridCol w="360040"/>
                <a:gridCol w="432048"/>
                <a:gridCol w="432048"/>
                <a:gridCol w="432048"/>
                <a:gridCol w="432048"/>
                <a:gridCol w="402754"/>
                <a:gridCol w="435710"/>
                <a:gridCol w="435710"/>
                <a:gridCol w="435710"/>
                <a:gridCol w="363091"/>
                <a:gridCol w="1815457"/>
              </a:tblGrid>
              <a:tr h="282328">
                <a:tc rowSpan="3">
                  <a:txBody>
                    <a:bodyPr/>
                    <a:lstStyle/>
                    <a:p>
                      <a:pPr marL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  <a:p>
                      <a:pPr marL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Наименование профессии и должности с кодом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ОКПДТР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4499" marR="444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1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Нарушение функций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99" marR="444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Предметная </a:t>
                      </a:r>
                      <a:r>
                        <a:rPr lang="ru-RU" sz="16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область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4499" marR="444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5858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ОДА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  <a:p>
                      <a:pPr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ВК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4499" marR="44499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ОДА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  <a:p>
                      <a:pPr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НК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4499" marR="44499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Кровообращения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4499" marR="44499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Интеллек-туальных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4499" marR="44499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Зрения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4499" marR="44499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Слуха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4499" marR="44499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5360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4499" marR="444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4499" marR="444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4499" marR="444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4499" marR="444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4499" marR="444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4499" marR="444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4499" marR="444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4499" marR="444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4499" marR="444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4499" marR="444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4499" marR="444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36510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Изготовитель художественных изделий из бересты 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4499" marR="444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4499" marR="444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4499" marR="444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+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4499" marR="444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4499" marR="444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+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4499" marR="444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4499" marR="444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+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4499" marR="444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4499" marR="444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4499" marR="444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4499" marR="444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+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4499" marR="444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Искусство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Технология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4499" marR="444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414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Живописец 11947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4499" marR="444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4499" marR="444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4499" marR="444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+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4499" marR="444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4499" marR="444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+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4499" marR="444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4499" marR="444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+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4499" marR="444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4499" marR="444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+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4499" marR="444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4499" marR="444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+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4499" marR="444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Искусство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4499" marR="444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1785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Садовод 18104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Психолог </a:t>
                      </a: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25883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4499" marR="444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+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4499" marR="444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just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marL="0" algn="just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+</a:t>
                      </a:r>
                    </a:p>
                  </a:txBody>
                  <a:tcPr marL="44499" marR="444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+</a:t>
                      </a:r>
                    </a:p>
                  </a:txBody>
                  <a:tcPr marL="44499" marR="444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+</a:t>
                      </a:r>
                    </a:p>
                  </a:txBody>
                  <a:tcPr marL="44499" marR="444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+</a:t>
                      </a:r>
                    </a:p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+</a:t>
                      </a:r>
                    </a:p>
                  </a:txBody>
                  <a:tcPr marL="44499" marR="444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just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marL="0" algn="just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+</a:t>
                      </a:r>
                    </a:p>
                  </a:txBody>
                  <a:tcPr marL="44499" marR="444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just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+</a:t>
                      </a:r>
                    </a:p>
                  </a:txBody>
                  <a:tcPr marL="44499" marR="444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just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4499" marR="444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+</a:t>
                      </a:r>
                    </a:p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+</a:t>
                      </a:r>
                    </a:p>
                  </a:txBody>
                  <a:tcPr marL="44499" marR="444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just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4499" marR="444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+</a:t>
                      </a:r>
                    </a:p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+</a:t>
                      </a:r>
                    </a:p>
                  </a:txBody>
                  <a:tcPr marL="44499" marR="444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Биология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4499" marR="444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202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Адвокат 20059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4499" marR="444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+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4499" marR="444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4499" marR="444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+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4499" marR="444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4499" marR="444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+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4499" marR="444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4499" marR="444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4499" marR="444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4499" marR="444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+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4499" marR="444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4499" marR="444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4499" marR="444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Общественные науки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4499" marR="444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825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Артист хора 20168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4499" marR="444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+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4499" marR="444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4499" marR="444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+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4499" marR="444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4499" marR="444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+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4499" marR="444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4499" marR="444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4499" marR="444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4499" marR="444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+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4499" marR="444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4499" marR="444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4499" marR="444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Музыка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4499" marR="444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24354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Инженер-программист </a:t>
                      </a:r>
                      <a:r>
                        <a:rPr lang="ru-RU" sz="1600" b="1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22824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Кассир </a:t>
                      </a: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23369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4499" marR="444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+</a:t>
                      </a: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4499" marR="444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4499" marR="444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+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+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4499" marR="444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4499" marR="444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+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+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4499" marR="444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4499" marR="444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4499" marR="444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4499" marR="444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+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4499" marR="444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4499" marR="444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+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4499" marR="444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Математика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4499" marR="444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6301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Переводчик 25531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4499" marR="444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+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4499" marR="444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4499" marR="444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+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4499" marR="444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4499" marR="444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+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4499" marR="444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4499" marR="444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4499" marR="444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4499" marR="444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+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4499" marR="444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4499" marR="444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+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4499" marR="444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Иностранный язык</a:t>
                      </a:r>
                    </a:p>
                  </a:txBody>
                  <a:tcPr marL="44499" marR="444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Багетная рамка 2"/>
          <p:cNvSpPr/>
          <p:nvPr/>
        </p:nvSpPr>
        <p:spPr>
          <a:xfrm>
            <a:off x="2123728" y="116632"/>
            <a:ext cx="5040560" cy="432048"/>
          </a:xfrm>
          <a:prstGeom prst="bevel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Профориентационная карта профессий</a:t>
            </a:r>
            <a:endParaRPr lang="ru-RU" sz="2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244408" y="6453336"/>
            <a:ext cx="50405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/>
              <a:t>4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1191548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Багетная рамка 1"/>
          <p:cNvSpPr/>
          <p:nvPr/>
        </p:nvSpPr>
        <p:spPr>
          <a:xfrm>
            <a:off x="1619672" y="404664"/>
            <a:ext cx="5832648" cy="504056"/>
          </a:xfrm>
          <a:prstGeom prst="bevel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ru-RU" sz="2000" b="1" dirty="0" smtClean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Задачи </a:t>
            </a:r>
            <a:r>
              <a:rPr lang="ru-RU" sz="2000" b="1" dirty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профессионального консультирования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.</a:t>
            </a:r>
            <a:endParaRPr lang="ru-RU" sz="14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3" name="Блок-схема: несколько документов 2"/>
          <p:cNvSpPr/>
          <p:nvPr/>
        </p:nvSpPr>
        <p:spPr>
          <a:xfrm>
            <a:off x="683568" y="1412776"/>
            <a:ext cx="7344816" cy="5184576"/>
          </a:xfrm>
          <a:prstGeom prst="flowChartMultidocumen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endParaRPr lang="ru-RU" sz="1600" dirty="0" smtClean="0"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</a:endParaRPr>
          </a:p>
          <a:p>
            <a:pPr marL="285750" indent="-285750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v"/>
            </a:pPr>
            <a:endParaRPr lang="ru-RU" dirty="0" smtClean="0">
              <a:solidFill>
                <a:schemeClr val="tx1"/>
              </a:solidFill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</a:endParaRPr>
          </a:p>
          <a:p>
            <a:pPr marL="285750" indent="-285750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Решение </a:t>
            </a: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проблем в области профессионального самоопределения; </a:t>
            </a:r>
            <a:endParaRPr lang="ru-RU" b="1" dirty="0" smtClean="0">
              <a:solidFill>
                <a:schemeClr val="tx1"/>
              </a:solidFill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</a:endParaRPr>
          </a:p>
          <a:p>
            <a:pPr marL="285750" indent="-285750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Снятие </a:t>
            </a: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симптомов тревожного состояния</a:t>
            </a:r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;</a:t>
            </a:r>
          </a:p>
          <a:p>
            <a:pPr marL="285750" indent="-285750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Выявление </a:t>
            </a: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круга склонностей и сферы профессиональных интересов; </a:t>
            </a:r>
            <a:endParaRPr lang="ru-RU" b="1" dirty="0" smtClean="0">
              <a:solidFill>
                <a:schemeClr val="tx1"/>
              </a:solidFill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</a:endParaRPr>
          </a:p>
          <a:p>
            <a:pPr marL="285750" indent="-285750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Оказание </a:t>
            </a: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помощи в разработке профессиональных планов и профессиональных маршрутов; </a:t>
            </a:r>
            <a:endParaRPr lang="ru-RU" b="1" dirty="0" smtClean="0">
              <a:solidFill>
                <a:schemeClr val="tx1"/>
              </a:solidFill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</a:endParaRPr>
          </a:p>
          <a:p>
            <a:pPr marL="285750" indent="-285750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Коррекция </a:t>
            </a: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неадекватных профессиональных планов.</a:t>
            </a:r>
            <a:endParaRPr lang="ru-RU" b="1" dirty="0">
              <a:solidFill>
                <a:schemeClr val="tx1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endParaRPr lang="ru-RU" sz="1600" dirty="0">
              <a:solidFill>
                <a:schemeClr val="tx1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endParaRPr lang="ru-RU" sz="1400" dirty="0" smtClean="0">
              <a:latin typeface="Times New Roman"/>
              <a:ea typeface="Times New Roman"/>
              <a:cs typeface="Times New Roman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ru-RU" sz="1400" dirty="0" smtClean="0">
                <a:latin typeface="Times New Roman"/>
                <a:ea typeface="Times New Roman"/>
                <a:cs typeface="Times New Roman"/>
              </a:rPr>
              <a:t> </a:t>
            </a:r>
            <a:endParaRPr lang="ru-RU" sz="1100" dirty="0">
              <a:latin typeface="Calibri"/>
              <a:ea typeface="Calibri"/>
              <a:cs typeface="Times New Roman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endParaRPr lang="ru-RU" sz="14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812360" y="6093296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/>
              <a:t>5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2057787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Багетная рамка 1"/>
          <p:cNvSpPr/>
          <p:nvPr/>
        </p:nvSpPr>
        <p:spPr>
          <a:xfrm>
            <a:off x="395536" y="116632"/>
            <a:ext cx="8424936" cy="504056"/>
          </a:xfrm>
          <a:prstGeom prst="bevel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Психолого-педагогические средства профессионального консультирования </a:t>
            </a:r>
            <a:endParaRPr lang="ru-RU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9475662"/>
              </p:ext>
            </p:extLst>
          </p:nvPr>
        </p:nvGraphicFramePr>
        <p:xfrm>
          <a:off x="179511" y="764703"/>
          <a:ext cx="8784978" cy="59658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4057"/>
                <a:gridCol w="2016224"/>
                <a:gridCol w="3888432"/>
                <a:gridCol w="2376265"/>
              </a:tblGrid>
              <a:tr h="722458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</a:t>
                      </a:r>
                    </a:p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п/п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Целевая направленность методик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Реализуемые профориентационные цели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Название методик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933175"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i="1" dirty="0" smtClean="0">
                          <a:effectLst/>
                          <a:latin typeface="Times New Roman"/>
                          <a:ea typeface="Times New Roman"/>
                        </a:rPr>
                        <a:t>Ценностно-нравственные</a:t>
                      </a:r>
                      <a:endParaRPr lang="ru-RU" sz="1400" b="1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effectLst/>
                          <a:latin typeface="Times New Roman"/>
                          <a:ea typeface="Calibri"/>
                        </a:rPr>
                        <a:t>Осознание труда как человеческой и общественной ценности, основных </a:t>
                      </a:r>
                      <a:r>
                        <a:rPr lang="ru-RU" sz="1400" b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</a:rPr>
                        <a:t>смыслов трудовой жизни, ориентиров поведения в сложных этических ситуаци­ях, </a:t>
                      </a:r>
                      <a:endParaRPr lang="ru-RU" sz="1400" b="1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i="1" dirty="0" smtClean="0">
                          <a:effectLst/>
                          <a:latin typeface="Times New Roman"/>
                          <a:ea typeface="Calibri"/>
                        </a:rPr>
                        <a:t>«Пришельцы», «Три судьбы», «Остров», </a:t>
                      </a:r>
                      <a:r>
                        <a:rPr kumimoji="0" lang="ru-RU" sz="1400" b="1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/>
                          <a:ea typeface="Calibri"/>
                          <a:cs typeface="+mn-cs"/>
                        </a:rPr>
                        <a:t>«ЗПР» </a:t>
                      </a:r>
                      <a:r>
                        <a:rPr lang="ru-RU" sz="1400" b="1" i="1" dirty="0" smtClean="0">
                          <a:effectLst/>
                          <a:latin typeface="Times New Roman"/>
                          <a:ea typeface="Calibri"/>
                        </a:rPr>
                        <a:t>«Спящий город», «СНГ», «СОС-2», «Счастливчик» </a:t>
                      </a:r>
                      <a:endParaRPr lang="ru-RU" sz="1400" b="1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</a:tr>
              <a:tr h="1143892"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i="1" dirty="0" smtClean="0">
                          <a:effectLst/>
                          <a:latin typeface="Times New Roman"/>
                          <a:ea typeface="Calibri"/>
                        </a:rPr>
                        <a:t>Проблемно-ознакомительные </a:t>
                      </a:r>
                      <a:endParaRPr lang="ru-RU" sz="1400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Знакомство с научной схемой анализа профессий, схемой построения личной профессиональной перспективы ЛПП. Коррекция </a:t>
                      </a:r>
                      <a:r>
                        <a:rPr kumimoji="0" lang="ru-RU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/>
                          <a:ea typeface="Calibri"/>
                          <a:cs typeface="+mn-cs"/>
                        </a:rPr>
                        <a:t>отношений обучающихся с инвалидностью и ОВЗ к выбору профессий.</a:t>
                      </a:r>
                      <a:endParaRPr lang="ru-RU" sz="1400" b="1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i="1" dirty="0" smtClean="0">
                          <a:effectLst/>
                          <a:latin typeface="Times New Roman"/>
                          <a:ea typeface="Calibri"/>
                        </a:rPr>
                        <a:t>«Ассоциации», «Угадай профессию», «Стажеры-инопланетяне», «Вокзал мечты», «Менеджер», «Вакансия» «Аукцион» </a:t>
                      </a:r>
                      <a:endParaRPr lang="ru-RU" sz="1400" b="1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</a:tr>
              <a:tr h="1143892"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i="1" dirty="0" smtClean="0">
                          <a:effectLst/>
                          <a:latin typeface="Times New Roman"/>
                          <a:ea typeface="Calibri"/>
                        </a:rPr>
                        <a:t>По отработке навыков принятия решений и проведения собеседований</a:t>
                      </a:r>
                      <a:endParaRPr lang="ru-RU" sz="1400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/>
                          <a:ea typeface="Times New Roman"/>
                          <a:cs typeface="+mn-cs"/>
                        </a:rPr>
                        <a:t>Выработка и освоение алгоритмов принятия </a:t>
                      </a:r>
                      <a:r>
                        <a:rPr kumimoji="0" lang="ru-RU" sz="14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/>
                          <a:ea typeface="Times New Roman"/>
                          <a:cs typeface="+mn-cs"/>
                        </a:rPr>
                        <a:t>профориентационных</a:t>
                      </a:r>
                      <a:r>
                        <a:rPr kumimoji="0" lang="ru-RU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/>
                          <a:ea typeface="Times New Roman"/>
                          <a:cs typeface="+mn-cs"/>
                        </a:rPr>
                        <a:t> решений и </a:t>
                      </a:r>
                      <a:r>
                        <a:rPr kumimoji="0" lang="ru-RU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/>
                          <a:ea typeface="Calibri"/>
                          <a:cs typeface="+mn-cs"/>
                        </a:rPr>
                        <a:t>п</a:t>
                      </a:r>
                      <a:r>
                        <a:rPr kumimoji="0" lang="ru-RU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/>
                          <a:ea typeface="Times New Roman"/>
                          <a:cs typeface="+mn-cs"/>
                        </a:rPr>
                        <a:t>овыше-</a:t>
                      </a:r>
                      <a:r>
                        <a:rPr kumimoji="0" lang="ru-RU" sz="14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/>
                          <a:ea typeface="Times New Roman"/>
                          <a:cs typeface="+mn-cs"/>
                        </a:rPr>
                        <a:t>ние</a:t>
                      </a:r>
                      <a:r>
                        <a:rPr kumimoji="0" lang="ru-RU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/>
                          <a:ea typeface="Times New Roman"/>
                          <a:cs typeface="+mn-cs"/>
                        </a:rPr>
                        <a:t> информированности учащихся. Знакомство с требованиями</a:t>
                      </a:r>
                      <a:r>
                        <a:rPr lang="ru-RU" sz="1400" b="1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 при приеме в учебные заведения или на работу</a:t>
                      </a:r>
                      <a:r>
                        <a:rPr kumimoji="0" lang="ru-RU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Times New Roman"/>
                          <a:cs typeface="+mn-cs"/>
                        </a:rPr>
                        <a:t>. 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i="1" dirty="0" smtClean="0">
                          <a:effectLst/>
                          <a:latin typeface="Times New Roman"/>
                          <a:ea typeface="Calibri"/>
                        </a:rPr>
                        <a:t>«Советчик», «Приемная комиссия», «</a:t>
                      </a:r>
                      <a:r>
                        <a:rPr lang="ru-RU" sz="1400" b="1" i="1" dirty="0" err="1" smtClean="0">
                          <a:effectLst/>
                          <a:latin typeface="Times New Roman"/>
                          <a:ea typeface="Calibri"/>
                        </a:rPr>
                        <a:t>Профконсуль-тация</a:t>
                      </a:r>
                      <a:r>
                        <a:rPr lang="ru-RU" sz="1400" b="1" i="1" dirty="0" smtClean="0">
                          <a:effectLst/>
                          <a:latin typeface="Times New Roman"/>
                          <a:ea typeface="Calibri"/>
                        </a:rPr>
                        <a:t>», «Пять шагов»,</a:t>
                      </a:r>
                      <a:r>
                        <a:rPr kumimoji="0" lang="ru-RU" sz="1400" b="1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/>
                          <a:ea typeface="Calibri"/>
                          <a:cs typeface="+mn-cs"/>
                        </a:rPr>
                        <a:t> «Поступаем в ВУЗ», </a:t>
                      </a:r>
                      <a:r>
                        <a:rPr lang="ru-RU" sz="1400" b="1" i="1" dirty="0" smtClean="0">
                          <a:effectLst/>
                          <a:latin typeface="Times New Roman"/>
                          <a:ea typeface="Calibri"/>
                        </a:rPr>
                        <a:t> </a:t>
                      </a:r>
                      <a:r>
                        <a:rPr kumimoji="0" lang="ru-RU" sz="1400" b="1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/>
                          <a:ea typeface="Calibri"/>
                          <a:cs typeface="+mn-cs"/>
                        </a:rPr>
                        <a:t>«Корова» и др.</a:t>
                      </a:r>
                      <a:endParaRPr lang="ru-RU" sz="1400" b="1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</a:tr>
              <a:tr h="933175"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i="1" dirty="0" smtClean="0">
                          <a:effectLst/>
                          <a:latin typeface="Times New Roman"/>
                          <a:ea typeface="Calibri"/>
                        </a:rPr>
                        <a:t>Игровые профориентационные упражнения</a:t>
                      </a:r>
                      <a:endParaRPr lang="ru-RU" sz="1400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Осознание препятствий на пути достижения профессиональных целей. Соотношение личностных характеристик с требованиями профессий. Специфика профессий. 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i="1" dirty="0" smtClean="0">
                          <a:effectLst/>
                          <a:latin typeface="Times New Roman"/>
                          <a:ea typeface="Calibri"/>
                        </a:rPr>
                        <a:t>«Ловушки-</a:t>
                      </a:r>
                      <a:r>
                        <a:rPr lang="ru-RU" sz="1400" b="1" i="1" dirty="0" err="1" smtClean="0">
                          <a:effectLst/>
                          <a:latin typeface="Times New Roman"/>
                          <a:ea typeface="Calibri"/>
                        </a:rPr>
                        <a:t>капканчики</a:t>
                      </a:r>
                      <a:r>
                        <a:rPr lang="ru-RU" sz="1400" b="1" i="1" dirty="0" smtClean="0">
                          <a:effectLst/>
                          <a:latin typeface="Times New Roman"/>
                          <a:ea typeface="Calibri"/>
                        </a:rPr>
                        <a:t>» «Цепочка профессий» «Эпитафия» «Подарок» «Звездный час»  и </a:t>
                      </a:r>
                      <a:r>
                        <a:rPr lang="ru-RU" sz="1400" b="1" i="1" dirty="0" err="1" smtClean="0">
                          <a:effectLst/>
                          <a:latin typeface="Times New Roman"/>
                          <a:ea typeface="Calibri"/>
                        </a:rPr>
                        <a:t>др</a:t>
                      </a:r>
                      <a:r>
                        <a:rPr lang="ru-RU" sz="1400" b="1" i="1" dirty="0" smtClean="0">
                          <a:effectLst/>
                          <a:latin typeface="Times New Roman"/>
                          <a:ea typeface="Calibri"/>
                        </a:rPr>
                        <a:t> </a:t>
                      </a:r>
                      <a:endParaRPr lang="ru-RU" sz="1400" b="1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</a:tr>
              <a:tr h="1028065"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i="1" kern="1200" dirty="0" smtClean="0">
                          <a:solidFill>
                            <a:schemeClr val="dk1"/>
                          </a:solidFill>
                          <a:effectLst/>
                          <a:latin typeface="Times New Roman"/>
                          <a:ea typeface="Calibri"/>
                          <a:cs typeface="+mn-cs"/>
                        </a:rPr>
                        <a:t>Карточно-бланковые и настольные </a:t>
                      </a:r>
                      <a:r>
                        <a:rPr kumimoji="0" lang="ru-RU" sz="1400" b="1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/>
                          <a:ea typeface="Calibri"/>
                          <a:cs typeface="+mn-cs"/>
                        </a:rPr>
                        <a:t>профориентационные методики</a:t>
                      </a:r>
                      <a:endParaRPr lang="ru-RU" sz="1400" b="1" i="1" kern="1200" dirty="0">
                        <a:solidFill>
                          <a:schemeClr val="dk1"/>
                        </a:solidFill>
                        <a:effectLst/>
                        <a:latin typeface="Times New Roman"/>
                        <a:ea typeface="Calibri"/>
                        <a:cs typeface="+mn-cs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350" b="1" dirty="0" smtClean="0">
                          <a:effectLst/>
                          <a:latin typeface="Times New Roman"/>
                          <a:ea typeface="Times New Roman"/>
                        </a:rPr>
                        <a:t>Реализуют те же профориентационные цели и задачи. Основным отличием методик является то, что в них используются игровые карточки и бланки, или специальное игровое поле. </a:t>
                      </a:r>
                      <a:endParaRPr lang="ru-RU" sz="1350" b="1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i="1" dirty="0" smtClean="0">
                          <a:effectLst/>
                          <a:latin typeface="Times New Roman"/>
                          <a:ea typeface="Calibri"/>
                        </a:rPr>
                        <a:t>«Судьба», «Формула-5», «Страшный суд», «Торг», «Карьера», «Комплимент»,</a:t>
                      </a:r>
                      <a:r>
                        <a:rPr lang="ru-RU" sz="1400" i="1" dirty="0" smtClean="0">
                          <a:effectLst/>
                          <a:latin typeface="Times New Roman"/>
                          <a:ea typeface="Calibri"/>
                        </a:rPr>
                        <a:t> </a:t>
                      </a:r>
                      <a:r>
                        <a:rPr lang="ru-RU" sz="1400" b="1" i="1" dirty="0" smtClean="0">
                          <a:effectLst/>
                          <a:latin typeface="Times New Roman"/>
                          <a:ea typeface="Calibri"/>
                        </a:rPr>
                        <a:t>«Бизнес-риск-мен»</a:t>
                      </a:r>
                      <a:endParaRPr lang="ru-RU" sz="1400" b="1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94260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Багетная рамка 1"/>
          <p:cNvSpPr/>
          <p:nvPr/>
        </p:nvSpPr>
        <p:spPr>
          <a:xfrm>
            <a:off x="611560" y="404664"/>
            <a:ext cx="7848872" cy="792088"/>
          </a:xfrm>
          <a:prstGeom prst="bevel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Диагностируемые показатели профессионально значимых качеств обучающихся инвалидов и лиц с ОВЗ</a:t>
            </a:r>
            <a:endParaRPr lang="ru-RU" sz="2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771800" y="2312876"/>
            <a:ext cx="2664296" cy="612068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Times New Roman"/>
                <a:ea typeface="Times New Roman"/>
              </a:rPr>
              <a:t>Функции </a:t>
            </a:r>
            <a:r>
              <a:rPr lang="ru-RU" b="1" dirty="0">
                <a:solidFill>
                  <a:schemeClr val="tx1"/>
                </a:solidFill>
                <a:latin typeface="Times New Roman"/>
                <a:ea typeface="Times New Roman"/>
              </a:rPr>
              <a:t>внимания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2771800" y="3068960"/>
            <a:ext cx="2664296" cy="648072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b="1" dirty="0">
                <a:solidFill>
                  <a:schemeClr val="tx1"/>
                </a:solidFill>
                <a:latin typeface="Times New Roman"/>
                <a:ea typeface="Times New Roman"/>
              </a:rPr>
              <a:t>Функций памяти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2771800" y="3861048"/>
            <a:ext cx="2664296" cy="720080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Times New Roman"/>
                <a:ea typeface="Times New Roman"/>
              </a:rPr>
              <a:t>Интеллект </a:t>
            </a:r>
            <a:r>
              <a:rPr lang="ru-RU" b="1" dirty="0">
                <a:solidFill>
                  <a:schemeClr val="tx1"/>
                </a:solidFill>
                <a:latin typeface="Times New Roman"/>
                <a:ea typeface="Times New Roman"/>
              </a:rPr>
              <a:t>и </a:t>
            </a:r>
            <a:r>
              <a:rPr lang="ru-RU" b="1" dirty="0" smtClean="0">
                <a:solidFill>
                  <a:schemeClr val="tx1"/>
                </a:solidFill>
                <a:latin typeface="Times New Roman"/>
                <a:ea typeface="Times New Roman"/>
              </a:rPr>
              <a:t>мысли-тельные функции</a:t>
            </a:r>
            <a:endParaRPr lang="ru-RU" b="1" dirty="0">
              <a:solidFill>
                <a:schemeClr val="tx1"/>
              </a:solidFill>
              <a:latin typeface="Times New Roman"/>
              <a:ea typeface="Times New Roman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771800" y="4725144"/>
            <a:ext cx="2664296" cy="828092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Times New Roman"/>
                <a:ea typeface="Times New Roman"/>
              </a:rPr>
              <a:t>Некоторые психические состояния </a:t>
            </a:r>
            <a:r>
              <a:rPr lang="ru-RU" b="1" dirty="0">
                <a:solidFill>
                  <a:schemeClr val="tx1"/>
                </a:solidFill>
                <a:latin typeface="Times New Roman"/>
                <a:ea typeface="Times New Roman"/>
              </a:rPr>
              <a:t>личности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2771800" y="5733256"/>
            <a:ext cx="2664296" cy="720080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Times New Roman"/>
                <a:ea typeface="Times New Roman"/>
              </a:rPr>
              <a:t>Характерологические  личностные </a:t>
            </a:r>
            <a:endParaRPr lang="ru-RU" b="1" dirty="0">
              <a:solidFill>
                <a:schemeClr val="tx1"/>
              </a:solidFill>
              <a:latin typeface="Times New Roman"/>
              <a:ea typeface="Times New Roman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771800" y="1484784"/>
            <a:ext cx="2664296" cy="648072"/>
          </a:xfrm>
          <a:prstGeom prst="rect">
            <a:avLst/>
          </a:prstGeom>
          <a:solidFill>
            <a:schemeClr val="bg2">
              <a:lumMod val="90000"/>
            </a:schemeClr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tx1"/>
                </a:solidFill>
              </a:rPr>
              <a:t>Психологические показатели 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251520" y="1484784"/>
            <a:ext cx="2304256" cy="648072"/>
          </a:xfrm>
          <a:prstGeom prst="rect">
            <a:avLst/>
          </a:prstGeom>
          <a:solidFill>
            <a:schemeClr val="bg2">
              <a:lumMod val="90000"/>
            </a:schemeClr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tx1"/>
                </a:solidFill>
              </a:rPr>
              <a:t>Медицинские показатели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5724128" y="1484784"/>
            <a:ext cx="3024336" cy="828092"/>
          </a:xfrm>
          <a:prstGeom prst="rect">
            <a:avLst/>
          </a:prstGeom>
          <a:solidFill>
            <a:schemeClr val="bg2">
              <a:lumMod val="90000"/>
            </a:schemeClr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tx1"/>
                </a:solidFill>
              </a:rPr>
              <a:t>Социально-психологические показатели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5724128" y="2492896"/>
            <a:ext cx="3024336" cy="774086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Социальный</a:t>
            </a: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семейный </a:t>
            </a:r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статус инвалида </a:t>
            </a:r>
            <a:endParaRPr lang="ru-RU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5724128" y="3392997"/>
            <a:ext cx="3024336" cy="1044116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Times New Roman"/>
                <a:ea typeface="Times New Roman"/>
              </a:rPr>
              <a:t>Согласованность </a:t>
            </a:r>
            <a:r>
              <a:rPr lang="ru-RU" b="1" dirty="0" err="1" smtClean="0">
                <a:solidFill>
                  <a:schemeClr val="tx1"/>
                </a:solidFill>
                <a:latin typeface="Times New Roman"/>
                <a:ea typeface="Times New Roman"/>
              </a:rPr>
              <a:t>профвыбора</a:t>
            </a:r>
            <a:endParaRPr lang="ru-RU" b="1" dirty="0" smtClean="0">
              <a:solidFill>
                <a:schemeClr val="tx1"/>
              </a:solidFill>
              <a:latin typeface="Times New Roman"/>
              <a:ea typeface="Times New Roman"/>
            </a:endParaRPr>
          </a:p>
          <a:p>
            <a:pPr algn="ctr"/>
            <a:r>
              <a:rPr lang="ru-RU" dirty="0" smtClean="0">
                <a:solidFill>
                  <a:schemeClr val="tx1"/>
                </a:solidFill>
                <a:latin typeface="Times New Roman"/>
                <a:ea typeface="Times New Roman"/>
              </a:rPr>
              <a:t>(значимые другие) 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5724128" y="4581128"/>
            <a:ext cx="3024336" cy="792088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Times New Roman"/>
                <a:ea typeface="Times New Roman"/>
              </a:rPr>
              <a:t>Опыт социальных </a:t>
            </a:r>
            <a:r>
              <a:rPr lang="ru-RU" b="1" dirty="0">
                <a:solidFill>
                  <a:schemeClr val="tx1"/>
                </a:solidFill>
                <a:latin typeface="Times New Roman"/>
                <a:ea typeface="Times New Roman"/>
              </a:rPr>
              <a:t>отношений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251520" y="2312876"/>
            <a:ext cx="2304256" cy="612068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Times New Roman"/>
                <a:ea typeface="Times New Roman"/>
              </a:rPr>
              <a:t>Пато­логический </a:t>
            </a:r>
            <a:r>
              <a:rPr lang="ru-RU" b="1" dirty="0">
                <a:solidFill>
                  <a:schemeClr val="tx1"/>
                </a:solidFill>
                <a:latin typeface="Times New Roman"/>
                <a:ea typeface="Times New Roman"/>
              </a:rPr>
              <a:t>потенциал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251520" y="3068960"/>
            <a:ext cx="2304256" cy="792088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err="1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Саногенетический</a:t>
            </a:r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</a:t>
            </a:r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потенциал</a:t>
            </a:r>
            <a:endParaRPr lang="ru-RU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251520" y="4077072"/>
            <a:ext cx="2304256" cy="792088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Times New Roman"/>
                <a:ea typeface="Times New Roman"/>
              </a:rPr>
              <a:t>Реабилитационный потенциал 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5724128" y="5553236"/>
            <a:ext cx="3024336" cy="684076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Times New Roman"/>
                <a:ea typeface="Times New Roman"/>
              </a:rPr>
              <a:t>Профинформированность</a:t>
            </a:r>
            <a:endParaRPr lang="ru-RU" b="1" dirty="0">
              <a:solidFill>
                <a:schemeClr val="tx1"/>
              </a:solidFill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748511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Равнобедренный треугольник 2"/>
          <p:cNvSpPr/>
          <p:nvPr/>
        </p:nvSpPr>
        <p:spPr>
          <a:xfrm>
            <a:off x="1619672" y="1052736"/>
            <a:ext cx="5760640" cy="54006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Багетная рамка 1"/>
          <p:cNvSpPr/>
          <p:nvPr/>
        </p:nvSpPr>
        <p:spPr>
          <a:xfrm>
            <a:off x="611560" y="188640"/>
            <a:ext cx="7992888" cy="720080"/>
          </a:xfrm>
          <a:prstGeom prst="bevel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Индивидуальная программа профессионального самоопределения обучающихся инвалидов  и лиц с ОВЗ</a:t>
            </a:r>
            <a:endParaRPr lang="ru-RU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2699792" y="1268760"/>
            <a:ext cx="3888432" cy="792088"/>
          </a:xfrm>
          <a:prstGeom prst="roundRect">
            <a:avLst/>
          </a:prstGeom>
          <a:solidFill>
            <a:schemeClr val="bg2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R="12700" lvl="0" algn="ctr">
              <a:lnSpc>
                <a:spcPct val="150000"/>
              </a:lnSpc>
            </a:pPr>
            <a:r>
              <a:rPr lang="en-US" b="1" dirty="0">
                <a:solidFill>
                  <a:prstClr val="black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V</a:t>
            </a:r>
            <a:r>
              <a:rPr lang="ru-RU" b="1" dirty="0">
                <a:solidFill>
                  <a:prstClr val="black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. Моя профессиональная карьера </a:t>
            </a:r>
            <a:endParaRPr lang="ru-RU" b="1" dirty="0">
              <a:solidFill>
                <a:prstClr val="black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lvl="0" algn="ctr"/>
            <a:r>
              <a:rPr lang="ru-RU" sz="1600" b="1" i="1" dirty="0">
                <a:solidFill>
                  <a:prstClr val="black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5. Программа преобразования себя </a:t>
            </a: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1907704" y="2204864"/>
            <a:ext cx="5184576" cy="936104"/>
          </a:xfrm>
          <a:prstGeom prst="roundRect">
            <a:avLst/>
          </a:prstGeom>
          <a:solidFill>
            <a:schemeClr val="bg2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R="12700" lvl="0" algn="ctr">
              <a:lnSpc>
                <a:spcPct val="150000"/>
              </a:lnSpc>
              <a:tabLst>
                <a:tab pos="190500" algn="l"/>
              </a:tabLst>
            </a:pPr>
            <a:r>
              <a:rPr lang="en-US" b="1" dirty="0">
                <a:solidFill>
                  <a:prstClr val="black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IV</a:t>
            </a:r>
            <a:r>
              <a:rPr lang="ru-RU" b="1" dirty="0">
                <a:solidFill>
                  <a:prstClr val="black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. Психологический портрет «Я в профессии»</a:t>
            </a:r>
            <a:endParaRPr lang="ru-RU" sz="1400" b="1" dirty="0">
              <a:solidFill>
                <a:prstClr val="black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lvl="0" algn="ctr"/>
            <a:r>
              <a:rPr lang="ru-RU" sz="1600" b="1" i="1" dirty="0">
                <a:solidFill>
                  <a:prstClr val="black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4. Социально-психологические показатели</a:t>
            </a: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1475656" y="3284984"/>
            <a:ext cx="5904656" cy="936104"/>
          </a:xfrm>
          <a:prstGeom prst="roundRect">
            <a:avLst/>
          </a:prstGeom>
          <a:solidFill>
            <a:schemeClr val="bg2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III</a:t>
            </a:r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Психологический портрет «Я»</a:t>
            </a:r>
          </a:p>
          <a:p>
            <a:pPr algn="ctr"/>
            <a:r>
              <a:rPr lang="ru-RU" sz="16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Патопсихологические показатели</a:t>
            </a:r>
          </a:p>
          <a:p>
            <a:pPr algn="ctr"/>
            <a:r>
              <a:rPr lang="ru-RU" sz="16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Психологические показатели </a:t>
            </a: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1115616" y="4437111"/>
            <a:ext cx="6696744" cy="839383"/>
          </a:xfrm>
          <a:prstGeom prst="roundRect">
            <a:avLst/>
          </a:prstGeom>
          <a:solidFill>
            <a:schemeClr val="bg2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</a:t>
            </a:r>
            <a:r>
              <a:rPr lang="ru-RU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Медицинские</a:t>
            </a:r>
            <a:r>
              <a:rPr lang="ru-RU" b="1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показатели</a:t>
            </a:r>
          </a:p>
          <a:p>
            <a:pPr lvl="0" algn="ctr"/>
            <a:r>
              <a:rPr lang="ru-RU" sz="1600" b="1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Реабилитационный потенциал </a:t>
            </a:r>
          </a:p>
          <a:p>
            <a:pPr algn="ctr"/>
            <a:endParaRPr lang="ru-RU" sz="1600" b="1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827584" y="5517232"/>
            <a:ext cx="7344816" cy="936104"/>
          </a:xfrm>
          <a:prstGeom prst="roundRect">
            <a:avLst/>
          </a:prstGeom>
          <a:solidFill>
            <a:schemeClr val="bg2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ru-RU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Биографические</a:t>
            </a:r>
            <a:r>
              <a:rPr lang="ru-RU" b="1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данные</a:t>
            </a:r>
          </a:p>
          <a:p>
            <a:pPr algn="ctr"/>
            <a:endParaRPr lang="ru-RU" sz="1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3528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2530</TotalTime>
  <Words>787</Words>
  <Application>Microsoft Office PowerPoint</Application>
  <PresentationFormat>Экран (4:3)</PresentationFormat>
  <Paragraphs>218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8</vt:i4>
      </vt:variant>
    </vt:vector>
  </HeadingPairs>
  <TitlesOfParts>
    <vt:vector size="10" baseType="lpstr">
      <vt:lpstr>Волна</vt:lpstr>
      <vt:lpstr>Воздушный поток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Игорь</dc:title>
  <dc:creator>Руденко Игорь Леонидович</dc:creator>
  <cp:lastModifiedBy>Шмелева Надежда Александровна</cp:lastModifiedBy>
  <cp:revision>93</cp:revision>
  <dcterms:created xsi:type="dcterms:W3CDTF">2016-11-15T12:35:06Z</dcterms:created>
  <dcterms:modified xsi:type="dcterms:W3CDTF">2017-12-23T13:14:40Z</dcterms:modified>
</cp:coreProperties>
</file>