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2" r:id="rId3"/>
    <p:sldId id="264" r:id="rId4"/>
    <p:sldId id="261" r:id="rId5"/>
    <p:sldId id="265" r:id="rId6"/>
    <p:sldId id="266" r:id="rId7"/>
    <p:sldId id="267" r:id="rId8"/>
    <p:sldId id="268" r:id="rId9"/>
    <p:sldId id="256" r:id="rId10"/>
    <p:sldId id="269" r:id="rId11"/>
    <p:sldId id="270" r:id="rId12"/>
    <p:sldId id="271" r:id="rId13"/>
    <p:sldId id="257" r:id="rId14"/>
    <p:sldId id="258" r:id="rId15"/>
    <p:sldId id="277" r:id="rId16"/>
    <p:sldId id="289" r:id="rId17"/>
    <p:sldId id="279" r:id="rId18"/>
    <p:sldId id="280" r:id="rId19"/>
    <p:sldId id="283" r:id="rId20"/>
    <p:sldId id="284" r:id="rId21"/>
    <p:sldId id="285" r:id="rId22"/>
    <p:sldId id="28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3000" y="3861048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Бонкало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Т.И.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доктор психологических наук,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доцент,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начальник отдела по организации </a:t>
            </a:r>
            <a:b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научно-исследовательской </a:t>
            </a:r>
            <a:r>
              <a:rPr lang="ru-RU" sz="20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деятельности МГГЭУ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7992888" cy="244827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СИСТЕМА ГРУППОВОГО ПРОФКОНСУЛЬТИРОВАНИЯ ОБУЧАЮЩИХСЯ С ИНВАЛИДНОСТЬЮ И ОГРАНИЧЕННЫМИ ВОЗМОЖНОСТЯМИ ЗДОРОВЬЯ В ИНКЛЮЗИВНЫХ ШКОЛАХ</a:t>
            </a:r>
            <a:endParaRPr lang="ru-RU" sz="2400" b="1" dirty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94299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87926"/>
              </p:ext>
            </p:extLst>
          </p:nvPr>
        </p:nvGraphicFramePr>
        <p:xfrm>
          <a:off x="107504" y="116633"/>
          <a:ext cx="8928991" cy="6552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5040560"/>
                <a:gridCol w="1944215"/>
              </a:tblGrid>
              <a:tr h="27992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5 -й класс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Критерии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Показатели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Способы оценки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2239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правилах поведения при организации учебной и трудовой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правилах поведения в социуме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правилах поведения при  организации и выполнении коллективной учебной и трудовой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мире профессий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(по предметам труда)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Экспертная оценка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(педагогическое)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1143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Коммуникативные и перцептивные умения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Достаточный уровень развития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социоцентризма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Адекватность самооценки и уровня притязаний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Социометрия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 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1275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Наличие дифференцированных интересов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в работе над собой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Внутренняя мотивация в интересующей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Экспертная оценка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1334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Деятельностный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Владение навыками ориентировочной трудовой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ставить адекватные ближние цели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анализировать свою деятельность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505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852009"/>
              </p:ext>
            </p:extLst>
          </p:nvPr>
        </p:nvGraphicFramePr>
        <p:xfrm>
          <a:off x="107503" y="-1"/>
          <a:ext cx="8856984" cy="6434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1"/>
                <a:gridCol w="4968552"/>
                <a:gridCol w="2088231"/>
              </a:tblGrid>
              <a:tr h="14903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6-й 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75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Основы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профессиоведческих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знаний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своих интересов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своих качествах личности, необходимых для трудовой деятельности (дисциплинированность, ответственность, исполнительность, инициативность)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Наличие представлений о перспективе личностного развития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Анкетирование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Выполнение специально разработанных заданий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</a:tr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Способность взаимодействовать в группе, оказывать и принимать помощь в процессе выполнения работы (учебной и трудовой)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Адекватная самооценка и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самоотношение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Самопринятие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и принятие других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Социально-психологическая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адаптированность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Коммуникабельность и организованность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Проективные методы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Экспертное оценивание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Социометрический опрос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</a:tr>
              <a:tr h="302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Мотивы и ценности труда и трудовой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</a:tr>
              <a:tr h="2144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Деятельностный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Умение преодолевать трудности в выполнении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Умение взаимодействовать в группе при выполнении коллективной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Навыки самообслуживания и аккуратности, бережливости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Умение адекватно оценивать результат своей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Навыки самостоятельного выполнения сложных заданий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Экспертное оценивание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3290" marR="332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240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72936"/>
              </p:ext>
            </p:extLst>
          </p:nvPr>
        </p:nvGraphicFramePr>
        <p:xfrm>
          <a:off x="179511" y="1"/>
          <a:ext cx="8928992" cy="6679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9"/>
                <a:gridCol w="5184576"/>
                <a:gridCol w="1872207"/>
              </a:tblGrid>
              <a:tr h="27294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7-й  класс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13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Знание об уровне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сформированности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у себя  самостоятельности, творческих способностей,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настойчивости в преодолении трудностей как универсальных профессионально важных качеств личности;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представления учащегося о наличии у него отклонений в состоянии здоровья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представления о рекомендуемых видах профессиональной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ступенях профессионального образования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Тестовые задания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Анализ результатов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(по учебным предметам)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7406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Социально-коммуникативная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компетентность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Психологическое тестирование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22178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Мотивы выбора сферы профессиональной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 достижения успеха в выбранной сфере профессиональной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Выраженность мотива значимости здоровья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Мотивы карьеры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в углубленном изучении предметов в зависимости от сферы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в работе над собой и своими склонностями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Ценности труда и трудовой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  <a:tr h="12343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Деятельностный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Владение ориентировочными основами в деятельности и учении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Анализ динамики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результатов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Профессиональные пробы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30120" marR="3012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91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8640"/>
            <a:ext cx="9136433" cy="6669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0425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63599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289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9694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Georgia" panose="02040502050405020303" pitchFamily="18" charset="0"/>
              </a:rPr>
              <a:t>Профеccиональное</a:t>
            </a:r>
            <a:r>
              <a:rPr lang="ru-RU" sz="2000" b="1" dirty="0">
                <a:latin typeface="Georgia" panose="02040502050405020303" pitchFamily="18" charset="0"/>
              </a:rPr>
              <a:t> ориентирование и карьерное консультирование – это системный 	познавательный гипотетический процесс, имеющий устойчивые характеристики</a:t>
            </a:r>
            <a:r>
              <a:rPr lang="ru-RU" dirty="0" smtClean="0">
                <a:latin typeface="Georgia" panose="02040502050405020303" pitchFamily="18" charset="0"/>
              </a:rPr>
              <a:t>:</a:t>
            </a:r>
          </a:p>
          <a:p>
            <a:pPr algn="ctr"/>
            <a:endParaRPr lang="ru-RU" dirty="0" smtClean="0">
              <a:latin typeface="Georgia" panose="02040502050405020303" pitchFamily="18" charset="0"/>
            </a:endParaRPr>
          </a:p>
          <a:p>
            <a:pPr algn="ctr"/>
            <a:endParaRPr lang="ru-RU" dirty="0">
              <a:latin typeface="Georgia" panose="02040502050405020303" pitchFamily="18" charset="0"/>
            </a:endParaRPr>
          </a:p>
          <a:p>
            <a:r>
              <a:rPr lang="ru-RU" sz="2000" b="1" dirty="0" smtClean="0">
                <a:latin typeface="Georgia" panose="02040502050405020303" pitchFamily="18" charset="0"/>
              </a:rPr>
              <a:t>направленности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на осознание факторов (совокупных условий), образующих ситуацию выбора-перемены профессии; </a:t>
            </a:r>
          </a:p>
          <a:p>
            <a:r>
              <a:rPr lang="ru-RU" sz="2000" b="1" dirty="0" smtClean="0">
                <a:latin typeface="Georgia" panose="02040502050405020303" pitchFamily="18" charset="0"/>
              </a:rPr>
              <a:t>структурированности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в соответствии с выявлением факторов как выдвижением и проверкой </a:t>
            </a:r>
            <a:r>
              <a:rPr lang="ru-RU" sz="2000" dirty="0" err="1">
                <a:latin typeface="Georgia" panose="02040502050405020303" pitchFamily="18" charset="0"/>
              </a:rPr>
              <a:t>профконсультационных</a:t>
            </a:r>
            <a:r>
              <a:rPr lang="ru-RU" sz="2000" dirty="0">
                <a:latin typeface="Georgia" panose="02040502050405020303" pitchFamily="18" charset="0"/>
              </a:rPr>
              <a:t> гипотез; </a:t>
            </a:r>
          </a:p>
          <a:p>
            <a:r>
              <a:rPr lang="ru-RU" sz="2000" b="1" dirty="0" err="1" smtClean="0">
                <a:latin typeface="Georgia" panose="02040502050405020303" pitchFamily="18" charset="0"/>
              </a:rPr>
              <a:t>этапности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(развернутости во времени);</a:t>
            </a:r>
          </a:p>
          <a:p>
            <a:r>
              <a:rPr lang="ru-RU" sz="2000" dirty="0" smtClean="0">
                <a:latin typeface="Georgia" panose="02040502050405020303" pitchFamily="18" charset="0"/>
              </a:rPr>
              <a:t>активного</a:t>
            </a:r>
            <a:r>
              <a:rPr lang="ru-RU" sz="2000" b="1" dirty="0" smtClean="0">
                <a:latin typeface="Georgia" panose="02040502050405020303" pitchFamily="18" charset="0"/>
              </a:rPr>
              <a:t> </a:t>
            </a:r>
            <a:r>
              <a:rPr lang="ru-RU" sz="2000" b="1" dirty="0">
                <a:latin typeface="Georgia" panose="02040502050405020303" pitchFamily="18" charset="0"/>
              </a:rPr>
              <a:t>взаимодействия</a:t>
            </a:r>
            <a:r>
              <a:rPr lang="ru-RU" sz="2000" dirty="0">
                <a:latin typeface="Georgia" panose="02040502050405020303" pitchFamily="18" charset="0"/>
              </a:rPr>
              <a:t> психолога и оптанта с опорой на научно-систематизированные представления о мире труда и о мире профессий</a:t>
            </a:r>
            <a:r>
              <a:rPr lang="ru-RU" sz="2000" dirty="0" smtClean="0">
                <a:latin typeface="Georgia" panose="02040502050405020303" pitchFamily="18" charset="0"/>
              </a:rPr>
              <a:t>;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86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428" y="394692"/>
            <a:ext cx="849694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Georgia" panose="02040502050405020303" pitchFamily="18" charset="0"/>
              </a:rPr>
              <a:t>Профеccиональное</a:t>
            </a:r>
            <a:r>
              <a:rPr lang="ru-RU" sz="2000" b="1" dirty="0">
                <a:latin typeface="Georgia" panose="02040502050405020303" pitchFamily="18" charset="0"/>
              </a:rPr>
              <a:t> ориентирование и карьерное консультирование – это системный 	познавательный гипотетический процесс, имеющий устойчивые характеристики</a:t>
            </a:r>
            <a:r>
              <a:rPr lang="ru-RU" sz="2000" dirty="0" smtClean="0">
                <a:latin typeface="Georgia" panose="02040502050405020303" pitchFamily="18" charset="0"/>
              </a:rPr>
              <a:t>:</a:t>
            </a:r>
          </a:p>
          <a:p>
            <a:pPr algn="ctr"/>
            <a:endParaRPr lang="ru-RU" i="1" dirty="0" smtClean="0">
              <a:latin typeface="Georgia" panose="02040502050405020303" pitchFamily="18" charset="0"/>
            </a:endParaRPr>
          </a:p>
          <a:p>
            <a:r>
              <a:rPr lang="ru-RU" sz="2000" b="1" dirty="0" smtClean="0">
                <a:latin typeface="Georgia" panose="02040502050405020303" pitchFamily="18" charset="0"/>
              </a:rPr>
              <a:t>предметность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r>
              <a:rPr lang="ru-RU" sz="2000" dirty="0">
                <a:latin typeface="Georgia" panose="02040502050405020303" pitchFamily="18" charset="0"/>
              </a:rPr>
              <a:t>содержания в контексте сопоставления </a:t>
            </a:r>
            <a:r>
              <a:rPr lang="ru-RU" sz="2000" dirty="0" err="1">
                <a:latin typeface="Georgia" panose="02040502050405020303" pitchFamily="18" charset="0"/>
              </a:rPr>
              <a:t>профессиоведческих</a:t>
            </a:r>
            <a:r>
              <a:rPr lang="ru-RU" sz="2000" dirty="0">
                <a:latin typeface="Georgia" panose="02040502050405020303" pitchFamily="18" charset="0"/>
              </a:rPr>
              <a:t> гипотез психолога и </a:t>
            </a:r>
            <a:r>
              <a:rPr lang="ru-RU" sz="2000" dirty="0" err="1">
                <a:latin typeface="Georgia" panose="02040502050405020303" pitchFamily="18" charset="0"/>
              </a:rPr>
              <a:t>профориентационных</a:t>
            </a:r>
            <a:r>
              <a:rPr lang="ru-RU" sz="2000" dirty="0">
                <a:latin typeface="Georgia" panose="02040502050405020303" pitchFamily="18" charset="0"/>
              </a:rPr>
              <a:t> гипотез оптанта, выражающих его профессиональные предпочтения в дескрипторном виде; </a:t>
            </a:r>
          </a:p>
          <a:p>
            <a:r>
              <a:rPr lang="ru-RU" sz="2000" b="1" dirty="0" smtClean="0">
                <a:latin typeface="Georgia" panose="02040502050405020303" pitchFamily="18" charset="0"/>
              </a:rPr>
              <a:t>результативность, </a:t>
            </a:r>
            <a:r>
              <a:rPr lang="ru-RU" sz="2000" dirty="0" smtClean="0">
                <a:latin typeface="Georgia" panose="02040502050405020303" pitchFamily="18" charset="0"/>
              </a:rPr>
              <a:t>порождающая </a:t>
            </a:r>
            <a:r>
              <a:rPr lang="ru-RU" sz="2000" dirty="0">
                <a:latin typeface="Georgia" panose="02040502050405020303" pitchFamily="18" charset="0"/>
              </a:rPr>
              <a:t>функции картин мира труда и мира профессий в виде расширения семантических полей, при этом порождаемые значения представляются как новые, ранее неизвестные, неожиданные, позволяющие также расширить пространство </a:t>
            </a:r>
            <a:r>
              <a:rPr lang="ru-RU" sz="2000" dirty="0" smtClean="0">
                <a:latin typeface="Georgia" panose="02040502050405020303" pitchFamily="18" charset="0"/>
              </a:rPr>
              <a:t>выбора</a:t>
            </a:r>
            <a:endParaRPr lang="ru-RU" sz="2000" dirty="0">
              <a:latin typeface="Georgia" panose="02040502050405020303" pitchFamily="18" charset="0"/>
            </a:endParaRPr>
          </a:p>
          <a:p>
            <a:pPr algn="ctr"/>
            <a:endParaRPr lang="ru-RU" i="1" dirty="0" smtClean="0">
              <a:latin typeface="Georgia" panose="02040502050405020303" pitchFamily="18" charset="0"/>
            </a:endParaRPr>
          </a:p>
          <a:p>
            <a:pPr algn="ctr"/>
            <a:endParaRPr lang="ru-RU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345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>
          <a:xfrm>
            <a:off x="2076450" y="1304295"/>
            <a:ext cx="2151380" cy="215138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970847" y="1194792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055620" y="3371374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131310" y="2337553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979930" y="2337553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827076" y="3075335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334895" y="3143019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141855" y="1672273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760241" y="1489710"/>
            <a:ext cx="193040" cy="1930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31" name="Поле 15"/>
          <p:cNvSpPr txBox="1">
            <a:spLocks noChangeArrowheads="1"/>
          </p:cNvSpPr>
          <p:nvPr/>
        </p:nvSpPr>
        <p:spPr bwMode="auto">
          <a:xfrm>
            <a:off x="107950" y="1252538"/>
            <a:ext cx="200977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Позиция родителей, старших членов семьи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ле 16"/>
          <p:cNvSpPr txBox="1">
            <a:spLocks noChangeArrowheads="1"/>
          </p:cNvSpPr>
          <p:nvPr/>
        </p:nvSpPr>
        <p:spPr bwMode="auto">
          <a:xfrm>
            <a:off x="161925" y="2217738"/>
            <a:ext cx="169862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Позиция сверстников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оле 17"/>
          <p:cNvSpPr txBox="1">
            <a:spLocks noChangeArrowheads="1"/>
          </p:cNvSpPr>
          <p:nvPr/>
        </p:nvSpPr>
        <p:spPr bwMode="auto">
          <a:xfrm>
            <a:off x="314325" y="3225800"/>
            <a:ext cx="16986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Позиция учителей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оле 18"/>
          <p:cNvSpPr txBox="1">
            <a:spLocks noChangeArrowheads="1"/>
          </p:cNvSpPr>
          <p:nvPr/>
        </p:nvSpPr>
        <p:spPr bwMode="auto">
          <a:xfrm>
            <a:off x="2438399" y="3985066"/>
            <a:ext cx="1450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Склонности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оле 19"/>
          <p:cNvSpPr txBox="1">
            <a:spLocks noChangeArrowheads="1"/>
          </p:cNvSpPr>
          <p:nvPr/>
        </p:nvSpPr>
        <p:spPr bwMode="auto">
          <a:xfrm>
            <a:off x="4391025" y="3205163"/>
            <a:ext cx="14509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Способности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оле 20"/>
          <p:cNvSpPr txBox="1">
            <a:spLocks noChangeArrowheads="1"/>
          </p:cNvSpPr>
          <p:nvPr/>
        </p:nvSpPr>
        <p:spPr bwMode="auto">
          <a:xfrm>
            <a:off x="4391025" y="2219325"/>
            <a:ext cx="145097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 Уровень притязаний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оле 21"/>
          <p:cNvSpPr txBox="1">
            <a:spLocks noChangeArrowheads="1"/>
          </p:cNvSpPr>
          <p:nvPr/>
        </p:nvSpPr>
        <p:spPr bwMode="auto">
          <a:xfrm>
            <a:off x="4400550" y="1198563"/>
            <a:ext cx="1871663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7. Уровень информированности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оле 22"/>
          <p:cNvSpPr txBox="1">
            <a:spLocks noChangeArrowheads="1"/>
          </p:cNvSpPr>
          <p:nvPr/>
        </p:nvSpPr>
        <p:spPr bwMode="auto">
          <a:xfrm>
            <a:off x="2238375" y="527050"/>
            <a:ext cx="1851025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8. Личные планы профессиональные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329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sz="1800" dirty="0" smtClean="0">
              <a:latin typeface="Georgia" panose="02040502050405020303" pitchFamily="18" charset="0"/>
            </a:endParaRPr>
          </a:p>
          <a:p>
            <a:pPr marL="109728" indent="0">
              <a:buNone/>
            </a:pPr>
            <a:endParaRPr lang="ru-RU" sz="1800" dirty="0">
              <a:latin typeface="Georgia" panose="02040502050405020303" pitchFamily="18" charset="0"/>
            </a:endParaRPr>
          </a:p>
          <a:p>
            <a:pPr marL="109728" indent="0">
              <a:buNone/>
            </a:pPr>
            <a:r>
              <a:rPr lang="ru-RU" sz="1800" dirty="0" smtClean="0">
                <a:latin typeface="Georgia" panose="02040502050405020303" pitchFamily="18" charset="0"/>
              </a:rPr>
              <a:t>позиции </a:t>
            </a:r>
            <a:r>
              <a:rPr lang="ru-RU" sz="1800" dirty="0">
                <a:latin typeface="Georgia" panose="02040502050405020303" pitchFamily="18" charset="0"/>
              </a:rPr>
              <a:t>старших по отношению к профессиональному выбору:</a:t>
            </a:r>
          </a:p>
          <a:p>
            <a:r>
              <a:rPr lang="ru-RU" sz="1800" i="1" dirty="0">
                <a:latin typeface="Georgia" panose="02040502050405020303" pitchFamily="18" charset="0"/>
              </a:rPr>
              <a:t>Позиция </a:t>
            </a:r>
            <a:r>
              <a:rPr lang="ru-RU" sz="1800" i="1" dirty="0" smtClean="0">
                <a:latin typeface="Georgia" panose="02040502050405020303" pitchFamily="18" charset="0"/>
              </a:rPr>
              <a:t>невмешательства</a:t>
            </a:r>
          </a:p>
          <a:p>
            <a:r>
              <a:rPr lang="ru-RU" sz="1800" i="1" dirty="0">
                <a:latin typeface="Georgia" panose="02040502050405020303" pitchFamily="18" charset="0"/>
              </a:rPr>
              <a:t>Позиция активного </a:t>
            </a:r>
            <a:r>
              <a:rPr lang="ru-RU" sz="1800" i="1" dirty="0" smtClean="0">
                <a:latin typeface="Georgia" panose="02040502050405020303" pitchFamily="18" charset="0"/>
              </a:rPr>
              <a:t>вмешательства</a:t>
            </a:r>
          </a:p>
          <a:p>
            <a:r>
              <a:rPr lang="ru-RU" sz="1800" i="1" dirty="0">
                <a:latin typeface="Georgia" panose="02040502050405020303" pitchFamily="18" charset="0"/>
              </a:rPr>
              <a:t>Позиция </a:t>
            </a:r>
            <a:r>
              <a:rPr lang="ru-RU" sz="1800" i="1" dirty="0" smtClean="0">
                <a:latin typeface="Georgia" panose="02040502050405020303" pitchFamily="18" charset="0"/>
              </a:rPr>
              <a:t>противодействия</a:t>
            </a:r>
          </a:p>
          <a:p>
            <a:r>
              <a:rPr lang="ru-RU" sz="1800" i="1" dirty="0">
                <a:latin typeface="Georgia" panose="02040502050405020303" pitchFamily="18" charset="0"/>
              </a:rPr>
              <a:t>Желательной, идеальной</a:t>
            </a:r>
            <a:r>
              <a:rPr lang="ru-RU" sz="1800" dirty="0">
                <a:latin typeface="Georgia" panose="02040502050405020303" pitchFamily="18" charset="0"/>
              </a:rPr>
              <a:t> является такая позиция родителей и других старших членов семьи - прародителей, старших братьев и сестер, - когда субъекту профессионального самоопределения можно легко и  безболезненно для нарождающегося самолюбия обратиться с классическим вопросом: </a:t>
            </a:r>
            <a:r>
              <a:rPr lang="ru-RU" sz="1800" i="1" dirty="0">
                <a:latin typeface="Georgia" panose="02040502050405020303" pitchFamily="18" charset="0"/>
              </a:rPr>
              <a:t>«Кем быть?»</a:t>
            </a:r>
            <a:r>
              <a:rPr lang="ru-RU" sz="1800" dirty="0">
                <a:latin typeface="Georgia" panose="02040502050405020303" pitchFamily="18" charset="0"/>
              </a:rPr>
              <a:t> </a:t>
            </a:r>
            <a:r>
              <a:rPr lang="ru-RU" sz="1800" b="1" dirty="0">
                <a:latin typeface="Georgia" panose="02040502050405020303" pitchFamily="18" charset="0"/>
              </a:rPr>
              <a:t> </a:t>
            </a:r>
            <a:r>
              <a:rPr lang="ru-RU" sz="1800" dirty="0">
                <a:latin typeface="Georgia" panose="02040502050405020303" pitchFamily="18" charset="0"/>
              </a:rPr>
              <a:t>к любому члену </a:t>
            </a:r>
            <a:r>
              <a:rPr lang="ru-RU" sz="1800" dirty="0" smtClean="0">
                <a:latin typeface="Georgia" panose="02040502050405020303" pitchFamily="18" charset="0"/>
              </a:rPr>
              <a:t>семьи</a:t>
            </a:r>
            <a:endParaRPr lang="ru-RU" sz="1800" dirty="0">
              <a:latin typeface="Georgia" panose="02040502050405020303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Методика построения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генограммы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с целью выявления профессиональных сценариев старших членов семьи. Определение роли первого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фактора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50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02427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Georgia" panose="02040502050405020303" pitchFamily="18" charset="0"/>
              </a:rPr>
              <a:t>схематически изобразите свои дружеские связи и личные контакты в виде концентрических окружностей. В центре «ядерной» окружности расположите себя, а вокруг «на орбитах» своих друзей. Постарайтесь разобраться, - кто мне друг, подруга? Кто приятель, приятельница? Кто «злой гений» в наших отношениях, - все время тянет меня «не туда», а я не сопротивляюсь?</a:t>
            </a:r>
          </a:p>
          <a:p>
            <a:r>
              <a:rPr lang="ru-RU" sz="1800" dirty="0">
                <a:latin typeface="Georgia" panose="02040502050405020303" pitchFamily="18" charset="0"/>
              </a:rPr>
              <a:t>Подсчитайте количество своих друзей, контакты в социальных электронных сетях обдумайте отдельно.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М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етодика </a:t>
            </a:r>
            <a:r>
              <a:rPr lang="ru-RU" sz="22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построения </a:t>
            </a:r>
            <a:r>
              <a:rPr lang="ru-RU" sz="2200" dirty="0" err="1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социограммы</a:t>
            </a:r>
            <a:r>
              <a:rPr lang="ru-RU" sz="22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в целях выявления влияния друзей, товарищей, сверстников на выбор профессии.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Определение </a:t>
            </a:r>
            <a:r>
              <a:rPr lang="ru-RU" sz="22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роли второго </a:t>
            </a:r>
            <a:r>
              <a:rPr lang="ru-RU" sz="22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фактора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35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80520"/>
          </a:xfrm>
        </p:spPr>
        <p:txBody>
          <a:bodyPr>
            <a:normAutofit/>
          </a:bodyPr>
          <a:lstStyle/>
          <a:p>
            <a:r>
              <a:rPr lang="ru-RU" sz="2600" dirty="0">
                <a:latin typeface="Georgia" panose="02040502050405020303" pitchFamily="18" charset="0"/>
              </a:rPr>
              <a:t>-</a:t>
            </a:r>
            <a:r>
              <a:rPr lang="ru-RU" sz="1600" dirty="0">
                <a:latin typeface="Georgia" panose="02040502050405020303" pitchFamily="18" charset="0"/>
              </a:rPr>
              <a:t>Ценность человека не зависит от его способностей и достижений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-Каждый человек способен чувствовать и думать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-Каждый человек имеет право на общение и на то, чтобы быть услышанным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-Все люди нуждаются друг в друге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-Подлинное образование может осуществляться только в контексте реальных взаимоотношений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-Все люди нуждаются в поддержке и дружбе ровесников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-Для всех обучающихся достижение прогресса скорее в том, что они могут делать, чем в том, что не могут</a:t>
            </a:r>
          </a:p>
          <a:p>
            <a:r>
              <a:rPr lang="ru-RU" sz="1600" dirty="0">
                <a:latin typeface="Georgia" panose="02040502050405020303" pitchFamily="18" charset="0"/>
              </a:rPr>
              <a:t>-Разнообразие усиливает все стороны жизни человека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Georgia" panose="02040502050405020303" pitchFamily="18" charset="0"/>
              </a:rPr>
              <a:t>Идея инклюзивного образования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397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253765"/>
              </p:ext>
            </p:extLst>
          </p:nvPr>
        </p:nvGraphicFramePr>
        <p:xfrm>
          <a:off x="385488" y="1988840"/>
          <a:ext cx="8424937" cy="345638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4184"/>
                <a:gridCol w="1172702"/>
                <a:gridCol w="1347578"/>
                <a:gridCol w="1059308"/>
                <a:gridCol w="1203443"/>
                <a:gridCol w="1203443"/>
                <a:gridCol w="1204279"/>
              </a:tblGrid>
              <a:tr h="2962615"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Отношение учителя ко мне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Название предмета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Отношение учителя к своему предмету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Отношение учителя к людям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Мое отношение к предмету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Мое отношение к учителю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Количество баллов как официальная оценка по предмету</a:t>
                      </a:r>
                      <a:endParaRPr lang="ru-RU" sz="11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3769"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445624" cy="1440160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Методика построения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объектограммы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в целях выявления влияния учителей или других значимых лиц на выбор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профессии 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Определение 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роли третьего фактора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04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21518"/>
              </p:ext>
            </p:extLst>
          </p:nvPr>
        </p:nvGraphicFramePr>
        <p:xfrm>
          <a:off x="179512" y="2060848"/>
          <a:ext cx="8856983" cy="3240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0854"/>
                <a:gridCol w="1152290"/>
                <a:gridCol w="1095663"/>
                <a:gridCol w="925214"/>
                <a:gridCol w="1450712"/>
                <a:gridCol w="1145299"/>
                <a:gridCol w="1145299"/>
                <a:gridCol w="1221652"/>
              </a:tblGrid>
              <a:tr h="2653082">
                <a:tc>
                  <a:txBody>
                    <a:bodyPr/>
                    <a:lstStyle/>
                    <a:p>
                      <a:pPr marR="539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Время </a:t>
                      </a:r>
                    </a:p>
                    <a:p>
                      <a:pPr marR="539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суток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Занятие (вид активности)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Знак настроения</a:t>
                      </a:r>
                    </a:p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«+»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Знак настроения</a:t>
                      </a:r>
                    </a:p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«-»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Словесное объяснение причины настроения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Склонности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Способности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Формула предпочтений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278"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+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533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728192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Методика построения хронограммы для самостоятельного выявления склонностей и способностей к труду и учению.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Определение 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роли четвертого и пятого факторов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9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27334"/>
              </p:ext>
            </p:extLst>
          </p:nvPr>
        </p:nvGraphicFramePr>
        <p:xfrm>
          <a:off x="611560" y="1844824"/>
          <a:ext cx="7704856" cy="3816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7786"/>
                <a:gridCol w="5927070"/>
              </a:tblGrid>
              <a:tr h="636070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/>
                      </a:r>
                      <a:br>
                        <a:rPr lang="ru-RU" sz="1600" dirty="0">
                          <a:effectLst/>
                          <a:latin typeface="Georgia" panose="02040502050405020303" pitchFamily="18" charset="0"/>
                        </a:rPr>
                      </a:b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Н1, Н2, Н3, Н4, Н5, Н6, Н7, Н8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636070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Условия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труда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МТ, МР, ЖЗ, ОБ, Б, ОВ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К1, К2, К3, К4, К5, К6, К7, К8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312764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(группы)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АЛ, АН, Н, ИН, К, ИС, ОС, О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959378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Средства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труда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(отделы)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Р, М, А, ПУ, Ф, Ф1,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Ф2, Ф3, Ф4, Ф5, Ф6, Ф7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636070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Цели труда</a:t>
                      </a:r>
                    </a:p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(классы)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Г1, Г2, П1, П2, П3, И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636070"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Georgia" panose="02040502050405020303" pitchFamily="18" charset="0"/>
                        </a:rPr>
                        <a:t>Предмет труда (типы)</a:t>
                      </a:r>
                      <a:endParaRPr lang="ru-RU" sz="16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43180" indent="-431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П, Т, Ч, З, Х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Методика составления формулы профессии и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специальности </a:t>
            </a:r>
            <a:b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Определение </a:t>
            </a:r>
            <a:r>
              <a:rPr lang="ru-RU" sz="2000" dirty="0"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роли седьмого фактора</a:t>
            </a:r>
            <a:endParaRPr lang="ru-RU" sz="20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91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316993"/>
              </p:ext>
            </p:extLst>
          </p:nvPr>
        </p:nvGraphicFramePr>
        <p:xfrm>
          <a:off x="323528" y="1039962"/>
          <a:ext cx="8568952" cy="5222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1661"/>
                <a:gridCol w="8077291"/>
              </a:tblGrid>
              <a:tr h="1921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1.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равноправное вовлечение учащихся с ограниченными возможностями здоровья в организацию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профориентационной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работы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041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2.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преодоление последствий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гиперопеки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путем развития </a:t>
                      </a:r>
                      <a:r>
                        <a:rPr lang="ru-RU" sz="1400" dirty="0" err="1" smtClean="0">
                          <a:effectLst/>
                          <a:latin typeface="Georgia" panose="02040502050405020303" pitchFamily="18" charset="0"/>
                        </a:rPr>
                        <a:t>субъектности</a:t>
                      </a:r>
                      <a:endParaRPr lang="ru-RU" sz="1400" dirty="0" smtClean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921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3.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преодоление феномена «выученной беспомощности» и формирование «мотивации достижения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9216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4.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многовариантность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стратегического планирования профессиональной перспективы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2882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5.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необходимость как можно более ранней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профориентационной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041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6.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развитие профессиональной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идентификации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28824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7.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коррекция компенсаторных фантазий, подменяющих  собой реальное профессиональное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самоопределение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041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8.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помощь в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социализации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48040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9.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расширенное понимание профориентации за пределами утилитарного подбора будущей профессии, распространяющееся на альтернативные виды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самореализации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  <a:tr h="10417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Georgia" panose="02040502050405020303" pitchFamily="18" charset="0"/>
                        </a:rPr>
                        <a:t>10</a:t>
                      </a:r>
                      <a:r>
                        <a:rPr lang="ru-RU" sz="1600" dirty="0">
                          <a:effectLst/>
                          <a:latin typeface="Georgia" panose="02040502050405020303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учет специфических характеристик каждой из нозологических групп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22590" marR="2259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11624" y="188640"/>
            <a:ext cx="89323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Психологические особенности профессионального ориентирования обучающихся с инвалидностью и ОВЗ в инклюзивных школах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825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625769" cy="608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622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159094"/>
              </p:ext>
            </p:extLst>
          </p:nvPr>
        </p:nvGraphicFramePr>
        <p:xfrm>
          <a:off x="323528" y="771183"/>
          <a:ext cx="8352928" cy="5794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4061"/>
                <a:gridCol w="3725504"/>
                <a:gridCol w="2613363"/>
              </a:tblGrid>
              <a:tr h="22515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1-й класс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Критерии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Показатели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Способы оценки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92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правилах поведения при организации учебной и трудовой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Структурированное наблюдение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688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Общительность и коммуникабельность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Социометрия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 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2311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Мотивация достижения успеха, а не избегание неудач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довести работу до конца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Мотивация доставить удовольствие другим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быть полезным для общего дела (класса, группы)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Экспертная оценка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  <a:tr h="1383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Деятельностный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следовать правилам выполнения работы (учебной, трудовой), не пренебрегать ими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доводить начатое до конца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6580" marR="66580" marT="0" marB="0"/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551" y="94075"/>
            <a:ext cx="84249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Критерии и показатели эффективности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профориентационной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 работы в начальной инклюзивной школе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99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4672910"/>
              </p:ext>
            </p:extLst>
          </p:nvPr>
        </p:nvGraphicFramePr>
        <p:xfrm>
          <a:off x="251519" y="116631"/>
          <a:ext cx="8568953" cy="6013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9"/>
                <a:gridCol w="4375834"/>
                <a:gridCol w="2680950"/>
              </a:tblGrid>
              <a:tr h="2016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2-й 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класс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14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Общие знания о труде и субъектах труда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Знание о необходимости трудовой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 своих качествах личности и о своих возможностях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Анкетирование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Выполнение специально разработанных игровых упражнений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18889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Способность взаимодействовать в группе, оказывать и принимать помощь в процессе выполнения работы (учебной и трудовой)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Адекватная самооценка и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самопринятие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Социально-психологическая </a:t>
                      </a: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адаптированность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Коммуникабельность и организованность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Проективные методы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Экспертное оценивание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60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Мотивация успеха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Адекватный уровень притязания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  <a:tr h="1617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Деятельностный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преодолевать трудности в выполнении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взаимодействовать в группе при выполнении коллективной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Навыки самообслуживания и аккуратности, бережливости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Экспертное оценивание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8655" marR="486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1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669007"/>
              </p:ext>
            </p:extLst>
          </p:nvPr>
        </p:nvGraphicFramePr>
        <p:xfrm>
          <a:off x="179512" y="188641"/>
          <a:ext cx="8856985" cy="6407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/>
                <a:gridCol w="4608512"/>
                <a:gridCol w="2376265"/>
              </a:tblGrid>
              <a:tr h="26147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3-й  класс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1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Знания основных видов профессий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Адекватное представление о содержании профессий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Осознание пользы общественного труда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Осознание себя, своих способностей, наклонностей и возможностей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Тестовые задания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Анализ результатов деятельности (по учебным предметам)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935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Наличие положительных эмоциональных переживаний от участия в коллективной </a:t>
                      </a:r>
                      <a:r>
                        <a:rPr lang="ru-RU" sz="1400" dirty="0" smtClean="0">
                          <a:effectLst/>
                          <a:latin typeface="Georgia" panose="02040502050405020303" pitchFamily="18" charset="0"/>
                        </a:rPr>
                        <a:t>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Структурированное наблюдение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Анкетирование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1892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Желание самостоятельно выполнять ответственные задания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Потребность в улучшении результатов своей деятельности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Мотивация успеха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Стремление к овладению умениями и навыками в интересующей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  <a:tr h="16963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Georgia" panose="02040502050405020303" pitchFamily="18" charset="0"/>
                        </a:rPr>
                        <a:t>Деятельностный</a:t>
                      </a: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добросовестно работать в коллективе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ставить цели и находить способы ее достижения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Умение преодолевать трудности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Навыки выполнения элементарных трудовых и учебных действий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Наблюдение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Анализ динамики результатов деятельности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40807" marR="408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947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78495"/>
              </p:ext>
            </p:extLst>
          </p:nvPr>
        </p:nvGraphicFramePr>
        <p:xfrm>
          <a:off x="395536" y="476673"/>
          <a:ext cx="8064896" cy="5681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610"/>
                <a:gridCol w="3597039"/>
                <a:gridCol w="2523247"/>
              </a:tblGrid>
              <a:tr h="3264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4-й  класс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1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Когнитивный 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Достаточный уровень знания об основных видах профессий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(педагогическое)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8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Социально-психологический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Достаточный уровень развития коммуникабельности и организованности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(психологическое)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38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Мотивационный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Мотивация достижения успеха, ценность труда, удовлетворенность трудовой деятельностью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Тестирование (психологическое)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76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Деятельностный 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Georgia" panose="02040502050405020303" pitchFamily="18" charset="0"/>
                        </a:rPr>
                        <a:t>Активное участие в общественно значимой деятельности, самостоятельность и инициативность</a:t>
                      </a:r>
                      <a:endParaRPr lang="ru-RU" sz="140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Экспертное оценивание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eorgia" panose="02040502050405020303" pitchFamily="18" charset="0"/>
                        </a:rPr>
                        <a:t>Составление портфолио</a:t>
                      </a:r>
                      <a:endParaRPr lang="ru-RU" sz="1400" dirty="0">
                        <a:effectLst/>
                        <a:latin typeface="Georgia" panose="02040502050405020303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016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88640"/>
            <a:ext cx="9149415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146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1216</TotalTime>
  <Words>1344</Words>
  <Application>Microsoft Office PowerPoint</Application>
  <PresentationFormat>Экран (4:3)</PresentationFormat>
  <Paragraphs>296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Открытая</vt:lpstr>
      <vt:lpstr>Бонкало Т.И. доктор психологических наук, доцент, начальник отдела по организации  научно-исследовательской деятельности МГГЭУ</vt:lpstr>
      <vt:lpstr>Идея инклюзивного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Методика построения генограммы с целью выявления профессиональных сценариев старших членов семьи. Определение роли первого фактора </vt:lpstr>
      <vt:lpstr>Методика построения социограммы в целях выявления влияния друзей, товарищей, сверстников на выбор профессии.  Определение роли второго фактора </vt:lpstr>
      <vt:lpstr>Методика построения объектограммы в целях выявления влияния учителей или других значимых лиц на выбор профессии  Определение роли третьего фактора</vt:lpstr>
      <vt:lpstr>Методика построения хронограммы для самостоятельного выявления склонностей и способностей к труду и учению.  Определение роли четвертого и пятого факторов</vt:lpstr>
      <vt:lpstr>Методика составления формулы профессии и специальности  Определение роли седьмого фактора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Иришка</dc:creator>
  <cp:lastModifiedBy>Шмелева Надежда Александровна</cp:lastModifiedBy>
  <cp:revision>27</cp:revision>
  <dcterms:created xsi:type="dcterms:W3CDTF">2017-10-24T20:05:14Z</dcterms:created>
  <dcterms:modified xsi:type="dcterms:W3CDTF">2017-12-23T13:09:54Z</dcterms:modified>
</cp:coreProperties>
</file>