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68" r:id="rId3"/>
    <p:sldId id="276" r:id="rId4"/>
    <p:sldId id="277" r:id="rId5"/>
    <p:sldId id="281" r:id="rId6"/>
    <p:sldId id="273" r:id="rId7"/>
    <p:sldId id="275" r:id="rId8"/>
    <p:sldId id="278" r:id="rId9"/>
    <p:sldId id="279" r:id="rId10"/>
    <p:sldId id="280" r:id="rId11"/>
    <p:sldId id="271" r:id="rId12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9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25144"/>
            <a:ext cx="8784975" cy="2088232"/>
          </a:xfrm>
        </p:spPr>
        <p:txBody>
          <a:bodyPr>
            <a:normAutofit fontScale="85000" lnSpcReduction="20000"/>
          </a:bodyPr>
          <a:lstStyle/>
          <a:p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езентация 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</a:t>
            </a:r>
            <a:r>
              <a:rPr lang="ru-RU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проведения 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Веб-конференции  по теме: «Лечебная </a:t>
            </a:r>
            <a:r>
              <a:rPr lang="ru-RU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–  комплекс мер по сопровождению профессиональной подготовки и адаптации обучающихся с 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инвалидностью»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науки Российской Федерации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ФГБОУИ ВО «Московский государственный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 университет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3999" cy="259228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ечебная педагогика</a:t>
            </a:r>
            <a:b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средство 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 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реабилитации  обучающихся </a:t>
            </a:r>
            <a:b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инвалидностью и лиц 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584176" cy="137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368152" cy="137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3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495711"/>
            <a:ext cx="9073008" cy="5317665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644298"/>
              </p:ext>
            </p:extLst>
          </p:nvPr>
        </p:nvGraphicFramePr>
        <p:xfrm>
          <a:off x="107504" y="1583976"/>
          <a:ext cx="8928992" cy="5065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4293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рамках организации и проведения  комплексных лечебно-профилактических и реабилитационных, психолого-педагогических  и  культурно-массовых мероприятий  в университете получены следующие результаты: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 Укрепление и восстановление сердечно-сосудистой, кардиореспираторной и иммунной систем организма обучающегося.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 Активизация защитных сил организма обучающегося.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 Повышение физиологической активности органов и систем ор­ганизма обучающегося.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 Укрепление мышц, способствующих удержанию позвоночника и мышц двигательного аппарата (нарушение осанки, сколиозы, плоскостопия).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 Коррекция и компенсация нарушений психомоторики ( нарушение координации движений, гиподи­намии и пр.).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Создание реабилитационно- образовательного пространства, обеспечивающего организацию медицинского, психолого-педагогического, учебно-методического, реабилитационного сопровождения обучающихся с инвалидностью и лиц с ОВЗ.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7.Организация секционных занятий с целью    реабилитации обучающихся и разработки индивидуальных комплексов для развития  их физических возможностей.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988840"/>
            <a:ext cx="9073008" cy="417646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60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Спасибо за внимание !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3"/>
            <a:ext cx="1512168" cy="13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</p:spTree>
    <p:extLst>
      <p:ext uri="{BB962C8B-B14F-4D97-AF65-F5344CB8AC3E}">
        <p14:creationId xmlns:p14="http://schemas.microsoft.com/office/powerpoint/2010/main" val="4728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996" y="1412777"/>
            <a:ext cx="9073008" cy="544522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923928" y="6330855"/>
            <a:ext cx="1872209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4" y="1412777"/>
            <a:ext cx="6624736" cy="100811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00B0F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Лечебная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педагогика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интегративная отрасль педагогики, охватывающая проблемы, связанные с лечением, коррекцией, реабилитацией, профилактикой и оздоровлением различных категорий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обучающихся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зависимости от состояния их здоровья </a:t>
            </a: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7" y="2636912"/>
            <a:ext cx="4086453" cy="18722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Лечебная педагогика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клинической медициной,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педиатрией,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неврологией и психиатрией, а также психотерапией, возрастной физиологией, педагогикой и психологией, психо-физиологией 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 науками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60032" y="2636912"/>
            <a:ext cx="4013974" cy="18500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Лечебная педагогика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общие педагогические 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общевоспитательные,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сугубо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 коррекционные задачи,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специфики аномального развития и индивидуальных особенностей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07704" y="4653136"/>
            <a:ext cx="5184576" cy="167771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Лечебная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педагогика 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на современном этапе рассматривается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технологический комплекс,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представляющий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собой систему образовательной и лечебно-оздоровительной деятельности,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направленную на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комплексную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социальную реабилитацию обучающихся с инвалидностью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7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412777"/>
            <a:ext cx="9073008" cy="5400599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абилитации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 реабилитации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923928" y="6330855"/>
            <a:ext cx="1872209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1511736"/>
            <a:ext cx="3600400" cy="9251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Абилитация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— это процесс, цель которого помочь приобрести или развить еще несформированные функции и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навыки</a:t>
            </a:r>
            <a:endParaRPr lang="ru-RU" sz="1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520" y="3645024"/>
            <a:ext cx="3600400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Абилитация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 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применяется преимущественно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 к детям раннего возраста с отклонениями в 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развитии</a:t>
            </a:r>
            <a:r>
              <a:rPr lang="ru-RU" sz="1600" dirty="0">
                <a:latin typeface="Times New Roman"/>
                <a:ea typeface="Times New Roman"/>
              </a:rPr>
              <a:t> 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2631513"/>
            <a:ext cx="3600400" cy="8694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реабилитация –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мер, направленных на адаптацию в обществе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1495712"/>
            <a:ext cx="4100783" cy="709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Реабилитация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предполагает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восстановление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утраченных функций в результате травмы или заболевания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60033" y="3210277"/>
            <a:ext cx="4028774" cy="16588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Цель реабилитации -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восстановление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оптимальных физических, интеллектуальных, психических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и/или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социальных уровней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деятельности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инвалидов, поддержание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 предоставление им реабилитационных средств для изменения жизни и расширения рамок независимости.</a:t>
            </a:r>
          </a:p>
          <a:p>
            <a:pPr algn="ctr"/>
            <a:endParaRPr lang="ru-RU" sz="1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88024" y="2276872"/>
            <a:ext cx="4100783" cy="8640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реабилитация призваны помочь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инвалидам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лицам с ОВЗ как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успешнее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социализироваться в обществе,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устроить и личную и профессиональную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99591" y="4933036"/>
            <a:ext cx="7560841" cy="13896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Модель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реабилитационного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процесса в университете включает:</a:t>
            </a:r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Социальную реабилитацию обучающегося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инвалидностью как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социальных субъектов.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Педагогическую реабилитацию обучающегося 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инвалидностью как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субъектов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деятельности.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Психологическую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реабилитацию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обучающегося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инвалидностью на уровне личности.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Медицинскую реабилитацию 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уровне биологического организма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обучающегося.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1400" dirty="0">
              <a:solidFill>
                <a:srgbClr val="00206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851920" y="1871776"/>
            <a:ext cx="936104" cy="565137"/>
          </a:xfrm>
          <a:prstGeom prst="straightConnector1">
            <a:avLst/>
          </a:prstGeom>
          <a:ln w="63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862491" y="1871776"/>
            <a:ext cx="972053" cy="1897284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862491" y="1871776"/>
            <a:ext cx="817521" cy="2997384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3862491" y="1700808"/>
            <a:ext cx="925533" cy="170968"/>
          </a:xfrm>
          <a:prstGeom prst="straightConnector1">
            <a:avLst/>
          </a:prstGeom>
          <a:ln w="127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2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412777"/>
            <a:ext cx="9073008" cy="5400599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3"/>
            <a:ext cx="1440160" cy="13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2420887"/>
            <a:ext cx="3456384" cy="20162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- создание комфортного образовательного пространства, обеспечивающего 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медицинского,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психолого-педагогического, учебно-методического, реабилитационного сопровождения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инвалидностью и лиц с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4048" y="1916832"/>
            <a:ext cx="4032446" cy="720080"/>
          </a:xfrm>
          <a:prstGeom prst="roundRect">
            <a:avLst>
              <a:gd name="adj" fmla="val 2405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комплексного сопровождения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медицинского, социального, психологического)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2780929"/>
            <a:ext cx="4032447" cy="8640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технического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архитектурного обустройства 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инвалидностью и лиц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ограниченными возможностями здоровья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4048" y="5229200"/>
            <a:ext cx="4032446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и проведение лечебно-профилактических, реабилитационных   и культурных мероприятий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4049" y="3789041"/>
            <a:ext cx="4032446" cy="129614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ехнологическое обеспечение образовательного процесса (использование современных образовательных, педагогических, информационно-коммуникационных 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техник и технологий) 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27886" y="1412777"/>
            <a:ext cx="2988330" cy="3906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университета: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3638455" y="1803395"/>
            <a:ext cx="745232" cy="1121548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7" idx="1"/>
          </p:cNvCxnSpPr>
          <p:nvPr/>
        </p:nvCxnSpPr>
        <p:spPr>
          <a:xfrm>
            <a:off x="3635896" y="2924944"/>
            <a:ext cx="1368152" cy="2664296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635896" y="2924943"/>
            <a:ext cx="1368153" cy="1332149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 стрелкой 1028"/>
          <p:cNvCxnSpPr/>
          <p:nvPr/>
        </p:nvCxnSpPr>
        <p:spPr>
          <a:xfrm>
            <a:off x="3638455" y="2924944"/>
            <a:ext cx="1365593" cy="353625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2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412777"/>
            <a:ext cx="9073008" cy="5400599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8316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3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400" y="1495711"/>
            <a:ext cx="8860096" cy="47416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разработка и реализация методик, направленных на восстановление и развитие функций организма, полностью или частично утраченных студентом после болезни, травмы;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обучение новым способам и видам двигательной деятельности; развитие компенсаторных функций, в том  числе и двигательных, при наличии врожденных патологий;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предупреждение прогрессирования заболевания или физического состояния студента;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организация дополнительных (внеурочных) и секционных занятий физическими упражнениями для поддержания (повышения) уровня физической подготовленности студентов с ограниченными возможностями с целью увеличению объема их двигательной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активности, психологической коррекции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социальной адаптации в студенческой среде;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включение студентов с ограниченными возможностями в совместную со здоровыми студентами физкультурно-рекреационную деятельность, то есть в инклюзивную физическую рекреацию;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-привлечение студентов к занятиям адаптивным спортом;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подготовка студентов с ограниченными возможностями здоровья для участия в соревнованиях;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обеспечение психолого-педагогической помощи студентам с отклонениями в состоянии здоровья, использование на занятиях методик психоэмоциональной разгрузки и саморегуляции, формирование позитивного психоэмоционального настроя.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1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7166" y="1562255"/>
            <a:ext cx="9073008" cy="5317665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3"/>
            <a:ext cx="1512168" cy="13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1559" y="2492896"/>
            <a:ext cx="3050377" cy="187421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 к инклюзивному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интеграционному процессу в общеобразовательной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среде университета требует  применения   следующих принципов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педагогики, в частности используется: 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95936" y="1628801"/>
            <a:ext cx="4824536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212121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Тесная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взаимосвязь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педагогического и лечебного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процессов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95936" y="4367109"/>
            <a:ext cx="4824536" cy="7920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Индивидуальный  подход к каждому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обучающемуся с учетом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положительных свойств личности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5301208"/>
            <a:ext cx="4824536" cy="10296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12121"/>
                </a:solidFill>
                <a:latin typeface="Times New Roman"/>
                <a:ea typeface="Times New Roman"/>
              </a:rPr>
              <a:t>                             </a:t>
            </a:r>
          </a:p>
          <a:p>
            <a:pPr algn="ctr"/>
            <a:endParaRPr lang="ru-RU" sz="1400" dirty="0">
              <a:solidFill>
                <a:srgbClr val="212121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 smtClean="0">
              <a:solidFill>
                <a:srgbClr val="212121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Принцип соответствия»: требования и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нагрузки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должны соответствовать состоянию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здоровья,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физическим и психическим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возможностям обучающегося</a:t>
            </a:r>
          </a:p>
          <a:p>
            <a:pPr algn="ctr"/>
            <a:endParaRPr lang="ru-RU" sz="1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95936" y="2132856"/>
            <a:ext cx="4824536" cy="12241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450215" algn="ctr" fontAlgn="base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Систематическое проведение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лечебно-педагогических и коррекционных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мероприятий, направленных на стимулирование умственного, физического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и  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эмоционального развития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в процессе выполнения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учебной и трудовой деятельности</a:t>
            </a:r>
          </a:p>
          <a:p>
            <a:pPr indent="450215" algn="just" fontAlgn="base">
              <a:spcAft>
                <a:spcPts val="0"/>
              </a:spcAft>
            </a:pPr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 fontAlgn="base">
              <a:spcAft>
                <a:spcPts val="0"/>
              </a:spcAft>
            </a:pPr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3573017"/>
            <a:ext cx="4824536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Лечебно-педагогическое воздействие на обучающегося и его родителей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661936" y="2708919"/>
            <a:ext cx="334000" cy="2808313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661936" y="2710565"/>
            <a:ext cx="421696" cy="172654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661936" y="2744924"/>
            <a:ext cx="421696" cy="90622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3661936" y="2492896"/>
            <a:ext cx="334000" cy="21766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6" idx="1"/>
          </p:cNvCxnSpPr>
          <p:nvPr/>
        </p:nvCxnSpPr>
        <p:spPr>
          <a:xfrm flipV="1">
            <a:off x="3661936" y="1844825"/>
            <a:ext cx="334000" cy="86574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6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495711"/>
            <a:ext cx="9073008" cy="5317665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7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87923"/>
            <a:ext cx="1440160" cy="140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504" y="1628800"/>
            <a:ext cx="2808312" cy="33123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просто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рассказать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том, как быть здоровым,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учить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 здоровье, укреплять его и передавать эти знания другим. Особое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в университете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уделяется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сохранению психологического здоровья, улучшению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зрения,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двигательной активности обучающихся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67846" y="1412777"/>
            <a:ext cx="2772307" cy="5040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Адаптивная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(АФК)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67846" y="1988840"/>
            <a:ext cx="2808310" cy="1080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Медицина, общая физическая культура, психология, педагогика, реабилитация, лечебная физическая культура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5013176"/>
            <a:ext cx="2736304" cy="13000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на специализированных тренажерах, блоковых установках (механотерапия)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67846" y="3140968"/>
            <a:ext cx="2808310" cy="1800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физическими упражнениями: дыхательная гимнастика,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фитбол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гимнастика, специальные коррекционные упражнения для профилактики нарушения осанки, корригирующие упражнения, игровая терапия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8184" y="1640151"/>
            <a:ext cx="2808312" cy="33123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/>
            <a:endParaRPr lang="ru-RU" sz="1400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indent="450000" algn="just"/>
            <a:endParaRPr lang="ru-RU" sz="1400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indent="450000" algn="just"/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Эффективная всесторонняя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реабилитация возможна только при условии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системной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работы обучающихся и  специалистов в области разных дисциплин: преподавателя лечебной физической культуры, врача реабилитолога,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педагога- психолога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социального педагога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 родителей обучающихся</a:t>
            </a:r>
          </a:p>
          <a:p>
            <a:pPr indent="450000" algn="just"/>
            <a:endParaRPr lang="ru-RU" sz="1400" dirty="0">
              <a:solidFill>
                <a:srgbClr val="00206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450000" algn="just"/>
            <a:endParaRPr lang="ru-RU" sz="1400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indent="450000" algn="just"/>
            <a:endParaRPr lang="ru-RU" sz="1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25009" y="5013176"/>
            <a:ext cx="2736303" cy="13000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</a:rPr>
              <a:t>Т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</a:rPr>
              <a:t>ренинг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</a:rPr>
              <a:t>методом биологической обратной связи (БОС) «</a:t>
            </a:r>
            <a:r>
              <a:rPr lang="ru-RU" sz="1400" dirty="0" err="1">
                <a:solidFill>
                  <a:srgbClr val="002060"/>
                </a:solidFill>
                <a:latin typeface="Times New Roman"/>
                <a:ea typeface="Calibri"/>
              </a:rPr>
              <a:t>Кинезис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Calibri"/>
              </a:rPr>
              <a:t>» на основе компьютера с подключенными </a:t>
            </a:r>
            <a:r>
              <a:rPr lang="ru-RU" sz="1400" dirty="0" smtClean="0">
                <a:solidFill>
                  <a:srgbClr val="002060"/>
                </a:solidFill>
                <a:latin typeface="Times New Roman"/>
                <a:ea typeface="Calibri"/>
              </a:rPr>
              <a:t>датчиками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>
            <a:off x="2699792" y="1664804"/>
            <a:ext cx="468054" cy="1180148"/>
          </a:xfrm>
          <a:prstGeom prst="curvedRightArrow">
            <a:avLst>
              <a:gd name="adj1" fmla="val 25000"/>
              <a:gd name="adj2" fmla="val 30616"/>
              <a:gd name="adj3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лево стрелка 25"/>
          <p:cNvSpPr/>
          <p:nvPr/>
        </p:nvSpPr>
        <p:spPr>
          <a:xfrm>
            <a:off x="2699792" y="3969060"/>
            <a:ext cx="468054" cy="1044116"/>
          </a:xfrm>
          <a:prstGeom prst="curvedRightArrow">
            <a:avLst>
              <a:gd name="adj1" fmla="val 19828"/>
              <a:gd name="adj2" fmla="val 49421"/>
              <a:gd name="adj3" fmla="val 3799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>
            <a:off x="5976156" y="3969060"/>
            <a:ext cx="396044" cy="1044116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>
            <a:off x="5976156" y="1664804"/>
            <a:ext cx="473772" cy="1180148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69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495711"/>
            <a:ext cx="9073008" cy="5317665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(механотерапия)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424304"/>
              </p:ext>
            </p:extLst>
          </p:nvPr>
        </p:nvGraphicFramePr>
        <p:xfrm>
          <a:off x="107504" y="1710913"/>
          <a:ext cx="8928992" cy="4519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6696744"/>
              </a:tblGrid>
              <a:tr h="3499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тренажера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Характеристика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Эллиптический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тренажер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для кардио тренировок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Используется для восстановления 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работы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мышц по индивидуальной программе тренировок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Степпер - кардиотренажер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улучшения состояния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всех мышечных тканей организма –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укрепления  сердечной мышцы,  сердечнососудистой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дыхательной системы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Велоэргометр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пределения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индивидуальной толерантности к физической нагрузке с применением возрастающей ступенчатой физической нагрузки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Горизонтальная скамья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развития всех групп мышц тела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Скамья для пресса регулируемая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Для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развития мышц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пресса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регулировкой спинки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Кроссовер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основе реабилитационной рамы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Медицинская реабилитация: восстановление здоровья и функций организма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Тренажер для жима ногами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Для укрепления мышц ног и спины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Машина Смита 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Для выполнения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простых и сложных  (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многосуставных)  упражнений, обеспечивая при этом тотальный контроль техники их выполнения.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Олимпийский диск Евро-классик с тройным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хватом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Дополнение для силовых упражнений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3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844824"/>
            <a:ext cx="9073008" cy="4968552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16832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педагогики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(механотерапия)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126918"/>
              </p:ext>
            </p:extLst>
          </p:nvPr>
        </p:nvGraphicFramePr>
        <p:xfrm>
          <a:off x="107504" y="1916832"/>
          <a:ext cx="8928992" cy="4141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6696744"/>
              </a:tblGrid>
              <a:tr h="4666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тренажера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Характеристика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1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Гравитрон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Тренажер для подтягивания с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противовесом,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желающих  освоить технику классического подтягивания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3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Устройство для восстановления навыков ходьбы 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Andago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2.0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Andago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— это мобильная система, предназначенная для поддержки массы тела пациента при ходьбе. Она позволяет пациенту двигаться в вертикальном положении без опоры на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51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Устройство для одновременного развития верхних и нижних конечностей RT200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Тренажер с одновременной функциональной стимуляцией верхних и нижних конечностей 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3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БОС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Специализированные механические тренажеры нового поколения – системы психофизиологического тренинга методом биологической обратной связи (БОС) «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Кинезис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 на основе компьютера с подключенными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датчиками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5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Фитболы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«Фитбол - гимнастика для обучающихся  с нарушением опорно-двигательного аппарата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0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1167</TotalTime>
  <Words>863</Words>
  <Application>Microsoft Office PowerPoint</Application>
  <PresentationFormat>Экран (4:3)</PresentationFormat>
  <Paragraphs>229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                                   Лечебная педагогика как средство абилитации  и реабилитации  обучающихся  с инвалидностью и лиц с овз</vt:lpstr>
      <vt:lpstr>Понятие лечебной педагогики    </vt:lpstr>
      <vt:lpstr>Понятие абилитации   и реабилитации     </vt:lpstr>
      <vt:lpstr>Цель и задачи лечебной педагогики </vt:lpstr>
      <vt:lpstr>Основные задачи лечебной педагогики </vt:lpstr>
      <vt:lpstr>Принципы лечебной педагогики </vt:lpstr>
      <vt:lpstr>Средства лечебной педагогики </vt:lpstr>
      <vt:lpstr>Средства лечебной педагогики (механотерапия)</vt:lpstr>
      <vt:lpstr>Средства лечебной педагогики (механотерапия) </vt:lpstr>
      <vt:lpstr>Результаты лечебной педагогики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Шмелева Надежда Александровна</dc:creator>
  <cp:lastModifiedBy>Шмелева Надежда Александровна</cp:lastModifiedBy>
  <cp:revision>165</cp:revision>
  <cp:lastPrinted>2017-11-29T12:15:40Z</cp:lastPrinted>
  <dcterms:created xsi:type="dcterms:W3CDTF">2017-11-21T08:56:48Z</dcterms:created>
  <dcterms:modified xsi:type="dcterms:W3CDTF">2017-11-29T12:16:48Z</dcterms:modified>
</cp:coreProperties>
</file>