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7"/>
  </p:notesMasterIdLst>
  <p:sldIdLst>
    <p:sldId id="269" r:id="rId2"/>
    <p:sldId id="268" r:id="rId3"/>
    <p:sldId id="265" r:id="rId4"/>
    <p:sldId id="266" r:id="rId5"/>
    <p:sldId id="258" r:id="rId6"/>
    <p:sldId id="259" r:id="rId7"/>
    <p:sldId id="260" r:id="rId8"/>
    <p:sldId id="261" r:id="rId9"/>
    <p:sldId id="262" r:id="rId10"/>
    <p:sldId id="264" r:id="rId11"/>
    <p:sldId id="267" r:id="rId12"/>
    <p:sldId id="270" r:id="rId13"/>
    <p:sldId id="272" r:id="rId14"/>
    <p:sldId id="271" r:id="rId15"/>
    <p:sldId id="273" r:id="rId16"/>
  </p:sldIdLst>
  <p:sldSz cx="9144000" cy="6858000" type="screen4x3"/>
  <p:notesSz cx="6648450" cy="97742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229" autoAdjust="0"/>
  </p:normalViewPr>
  <p:slideViewPr>
    <p:cSldViewPr>
      <p:cViewPr varScale="1">
        <p:scale>
          <a:sx n="108" d="100"/>
          <a:sy n="108" d="100"/>
        </p:scale>
        <p:origin x="-170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65550" y="0"/>
            <a:ext cx="2881313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DAD084-A2A9-4FD3-A004-4A39916FF367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10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5163" y="4643438"/>
            <a:ext cx="5318125" cy="4397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83700"/>
            <a:ext cx="2881313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65550" y="9283700"/>
            <a:ext cx="2881313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52D6FE-4003-4042-92EA-1369A51BDC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555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E4FB-A89D-4525-92F1-3847A5BF57AC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EF3F-CAFF-4A85-92DE-39B7DA8FBC6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E4FB-A89D-4525-92F1-3847A5BF57AC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EF3F-CAFF-4A85-92DE-39B7DA8FBC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E4FB-A89D-4525-92F1-3847A5BF57AC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EF3F-CAFF-4A85-92DE-39B7DA8FBC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E4FB-A89D-4525-92F1-3847A5BF57AC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EF3F-CAFF-4A85-92DE-39B7DA8FBC6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E4FB-A89D-4525-92F1-3847A5BF57AC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EF3F-CAFF-4A85-92DE-39B7DA8FBC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E4FB-A89D-4525-92F1-3847A5BF57AC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EF3F-CAFF-4A85-92DE-39B7DA8FBC6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E4FB-A89D-4525-92F1-3847A5BF57AC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EF3F-CAFF-4A85-92DE-39B7DA8FBC6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E4FB-A89D-4525-92F1-3847A5BF57AC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EF3F-CAFF-4A85-92DE-39B7DA8FBC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E4FB-A89D-4525-92F1-3847A5BF57AC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EF3F-CAFF-4A85-92DE-39B7DA8FBC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E4FB-A89D-4525-92F1-3847A5BF57AC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EF3F-CAFF-4A85-92DE-39B7DA8FBC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E4FB-A89D-4525-92F1-3847A5BF57AC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EF3F-CAFF-4A85-92DE-39B7DA8FBC6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94EE4FB-A89D-4525-92F1-3847A5BF57AC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43DEF3F-CAFF-4A85-92DE-39B7DA8FBC6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4725144"/>
            <a:ext cx="8784975" cy="2088232"/>
          </a:xfrm>
        </p:spPr>
        <p:txBody>
          <a:bodyPr>
            <a:normAutofit fontScale="85000" lnSpcReduction="20000"/>
          </a:bodyPr>
          <a:lstStyle/>
          <a:p>
            <a:r>
              <a:rPr lang="ru-RU" sz="15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ru-RU" sz="15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езентация </a:t>
            </a:r>
            <a:r>
              <a:rPr lang="ru-RU" sz="15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подготовлена </a:t>
            </a:r>
            <a:r>
              <a:rPr lang="ru-RU" sz="15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проведения </a:t>
            </a:r>
            <a:r>
              <a:rPr lang="ru-RU" sz="15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Веб-конференции  по теме: «Лечебная </a:t>
            </a:r>
            <a:r>
              <a:rPr lang="ru-RU" sz="15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 –  комплекс мер по сопровождению профессиональной подготовки и адаптации обучающихся с </a:t>
            </a:r>
            <a:r>
              <a:rPr lang="ru-RU" sz="15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инвалидностью» </a:t>
            </a: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Организаторы 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образования</a:t>
            </a: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науки Российской Федерации </a:t>
            </a: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ФГБОУИ ВО «Московский государственный </a:t>
            </a: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социально-экономический университет</a:t>
            </a:r>
            <a:r>
              <a:rPr lang="ru-RU" sz="1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ноября 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ru-RU" sz="1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Москва 2017</a:t>
            </a:r>
            <a:endParaRPr lang="ru-RU" sz="1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16632"/>
            <a:ext cx="9143999" cy="2592288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ечебная педагогика</a:t>
            </a:r>
            <a:br>
              <a:rPr 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(историко-педагогический аспект)</a:t>
            </a:r>
            <a:endParaRPr lang="ru-RU" sz="4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shmeleva\Desktop\MINOBR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3"/>
            <a:ext cx="1368152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\\10.10.11.5\#общая папка обмена мггэи\МГГЭИ\ИВЦ\общая документация\Логотипы МГСГИ\МГГЭУ\MGGEI_Logo_Final_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16632"/>
            <a:ext cx="1368152" cy="1224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739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96" y="1556792"/>
            <a:ext cx="9073008" cy="5256584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25440"/>
            <a:ext cx="9144000" cy="1521151"/>
          </a:xfrm>
        </p:spPr>
        <p:txBody>
          <a:bodyPr/>
          <a:lstStyle/>
          <a:p>
            <a:pPr marL="0" indent="457200" algn="ctr">
              <a:buNone/>
            </a:pP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лечебной 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педагогики  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XIX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XXI 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веках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shmeleva\Desktop\MINOBR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3"/>
            <a:ext cx="1440160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\\10.10.11.5\#общая папка обмена мггэи\МГГЭИ\ИВЦ\общая документация\Логотипы МГСГИ\МГГЭУ\MGGEI_Logo_Final_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0"/>
            <a:ext cx="1584176" cy="1495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4355977" y="6330855"/>
            <a:ext cx="1440160" cy="295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0000"/>
              </a:lnSpc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Москва 2017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577729"/>
              </p:ext>
            </p:extLst>
          </p:nvPr>
        </p:nvGraphicFramePr>
        <p:xfrm>
          <a:off x="107504" y="1495710"/>
          <a:ext cx="8928992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992"/>
              </a:tblGrid>
              <a:tr h="2509354">
                <a:tc>
                  <a:txBody>
                    <a:bodyPr/>
                    <a:lstStyle/>
                    <a:p>
                      <a:pPr marL="0" marR="0" lvl="0" indent="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baseline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17.</a:t>
                      </a:r>
                      <a:r>
                        <a:rPr lang="ru-RU" sz="1800" b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Научные</a:t>
                      </a:r>
                      <a:r>
                        <a:rPr lang="ru-RU" sz="1800" b="0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труды Ш.А. Амонашвили, Л.С. Выготского, Н.К. Крупской, А.С. Макаренко, В.А. Сухомлинского, дают</a:t>
                      </a:r>
                      <a:r>
                        <a:rPr lang="ru-RU" sz="1800" b="0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основание </a:t>
                      </a:r>
                      <a:r>
                        <a:rPr lang="ru-RU" sz="18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рассматривать лечебную педагогику как интегрированную отрасль педагогики, изучающую межнаучные теоретические обоснования медицинских и психолого-педагогических воздействий, направленных на воспитание у человека этических норм и высоких духовных ценностей.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</a:rPr>
                        <a:t>С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</a:rPr>
                        <a:t>убъектами деятельности лечебной педагогики А.А. Дубровского становятся не только дети с ограниченными возможностями здоровья, но и хронически больные дети, с аллергическими заболеваниями органов дыхания, органов пищеварения и кожи, хворающие и недомогающие школьники.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1774355">
                <a:tc>
                  <a:txBody>
                    <a:bodyPr/>
                    <a:lstStyle/>
                    <a:p>
                      <a:pPr marL="0" marR="0" lvl="0" indent="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</a:rPr>
                        <a:t>18. «Лечебная педагогика – обособившийся раздел педагогики, смежный с медицинской психологией и коррекционной педагогикой, занимающийся профилактикой, коррекцией, реабилитацией пограничных психических состояний у детей с использованием психолого-педагогических методов». Данное определение отражает свойственный лечебной педагогике интегративный подход, который позволяет синтезировать потенциал накопленных и современных знаний о человеке и выстроить целостную систему практической помощи детям с различными пограничными психическими состояниями. 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indent="457200"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075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96" y="1556792"/>
            <a:ext cx="9073008" cy="5256584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25440"/>
            <a:ext cx="9144000" cy="1521151"/>
          </a:xfrm>
        </p:spPr>
        <p:txBody>
          <a:bodyPr/>
          <a:lstStyle/>
          <a:p>
            <a:pPr marL="0" indent="457200" algn="ctr">
              <a:buNone/>
            </a:pP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лечебной 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педагогики  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XIX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XXI 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веках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shmeleva\Desktop\MINOBR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3"/>
            <a:ext cx="1440160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\\10.10.11.5\#общая папка обмена мггэи\МГГЭИ\ИВЦ\общая документация\Логотипы МГСГИ\МГГЭУ\MGGEI_Logo_Final_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0"/>
            <a:ext cx="1584176" cy="1495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4355977" y="6330855"/>
            <a:ext cx="1440160" cy="295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0000"/>
              </a:lnSpc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Москва 2017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819707"/>
              </p:ext>
            </p:extLst>
          </p:nvPr>
        </p:nvGraphicFramePr>
        <p:xfrm>
          <a:off x="107504" y="1539250"/>
          <a:ext cx="8928992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992"/>
              </a:tblGrid>
              <a:tr h="2737055">
                <a:tc>
                  <a:txBody>
                    <a:bodyPr/>
                    <a:lstStyle/>
                    <a:p>
                      <a:pPr marL="0" marR="0" indent="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19.Лечебная педагогика  в настоящее время является  наиболее интенсивно разрабатываемой и развивающейся научно-практической дисциплиной. Ее задачи – стимуляция и коррекция развития эмоциональной, познавательной сферы, психомоторики, речи, личности обучающегося. Лечебно-педагогическая работа образовательной организации  направлена на развитие у обучающихся с инвалидностью и лиц с ОВЗ возможности и желания учиться, познавать окружающую среду, формировать</a:t>
                      </a:r>
                      <a:r>
                        <a:rPr lang="ru-RU" sz="1800" b="0" baseline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профессиональные компетенции и использовать их в своей профессиональной деятельности</a:t>
                      </a:r>
                      <a:r>
                        <a:rPr lang="ru-RU" sz="1800" b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. Среди основных принципов лечебной педагогики единство педагогического ,лечебного и профилактического процессов.</a:t>
                      </a:r>
                    </a:p>
                    <a:p>
                      <a:pPr indent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b="0" dirty="0" smtClean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1938005">
                <a:tc>
                  <a:txBody>
                    <a:bodyPr/>
                    <a:lstStyle/>
                    <a:p>
                      <a:pPr indent="457200"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</a:t>
                      </a:r>
                      <a:r>
                        <a:rPr lang="ru-RU" sz="180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ru-RU" sz="1800" b="0" i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 современным образованием стоят новые задачи. Одной из основных среди них является формирование, сохранение и развитие здоровья  в процессе обучения, воспитания и развития, на всех его этапах от дошкольного до профессионального, а также формирование здорового образа жизни как одной</a:t>
                      </a:r>
                      <a:r>
                        <a:rPr lang="ru-RU" sz="1800" b="0" i="0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из основных</a:t>
                      </a:r>
                      <a:r>
                        <a:rPr lang="ru-RU" sz="1800" b="0" i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задач</a:t>
                      </a:r>
                      <a:r>
                        <a:rPr lang="ru-RU" sz="1800" b="0" i="0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планетарного масштаба</a:t>
                      </a:r>
                      <a:r>
                        <a:rPr lang="ru-RU" sz="1800" b="0" i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 </a:t>
                      </a:r>
                    </a:p>
                    <a:p>
                      <a:pPr indent="457200"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8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8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8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765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96" y="1556792"/>
            <a:ext cx="9073008" cy="5256584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25440"/>
            <a:ext cx="9144000" cy="1521151"/>
          </a:xfrm>
        </p:spPr>
        <p:txBody>
          <a:bodyPr/>
          <a:lstStyle/>
          <a:p>
            <a:pPr marL="0" indent="457200" algn="ctr">
              <a:buNone/>
            </a:pP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лечебной 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педагогики  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XIX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XXI 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веках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shmeleva\Desktop\MINOBR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3"/>
            <a:ext cx="1440160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\\10.10.11.5\#общая папка обмена мггэи\МГГЭИ\ИВЦ\общая документация\Логотипы МГСГИ\МГГЭУ\MGGEI_Logo_Final_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0"/>
            <a:ext cx="1584176" cy="1495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4355977" y="6330855"/>
            <a:ext cx="1440160" cy="295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0000"/>
              </a:lnSpc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Москва 2017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470841"/>
              </p:ext>
            </p:extLst>
          </p:nvPr>
        </p:nvGraphicFramePr>
        <p:xfrm>
          <a:off x="107504" y="1539250"/>
          <a:ext cx="8928992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992"/>
              </a:tblGrid>
              <a:tr h="4698062">
                <a:tc>
                  <a:txBody>
                    <a:bodyPr/>
                    <a:lstStyle/>
                    <a:p>
                      <a:pPr indent="457200"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400" b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Таким образом, </a:t>
                      </a:r>
                      <a:r>
                        <a:rPr lang="ru-RU" sz="24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  настоящее время лечебная педагогика является наиболее интенсивно разрабатываемой научно-практической дисциплиной. Ее задачи – стимулирование и коррекция  эмоциональной, познавательной сферы, психомоторики, речи, физического  и </a:t>
                      </a:r>
                      <a:r>
                        <a:rPr lang="ru-RU" sz="2400" b="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психо</a:t>
                      </a:r>
                      <a:r>
                        <a:rPr lang="ru-RU" sz="24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- физиологического развития  </a:t>
                      </a:r>
                      <a:r>
                        <a:rPr lang="ru-RU" sz="24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обучающихся. </a:t>
                      </a:r>
                      <a:r>
                        <a:rPr lang="ru-RU" sz="24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Лечебно-педагогическая работа в образовательной организации должна быть направлена на развитие у детей и подростков возможности и желания учиться, овладевать профессиональными и иными компетенциями.</a:t>
                      </a:r>
                      <a:r>
                        <a:rPr lang="ru-RU" sz="2400" b="0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Педагогической н</a:t>
                      </a:r>
                      <a:r>
                        <a:rPr lang="ru-RU" sz="24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аукой и расширяющейся практикой доказано, что образовательный и педагогический процесс является более эффективным, если он сочетается с комплексом лечебно-коррекционных мероприятий</a:t>
                      </a:r>
                      <a:r>
                        <a:rPr lang="ru-RU" sz="2400" b="0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и является системным.</a:t>
                      </a:r>
                      <a:endParaRPr lang="ru-RU" sz="2400" b="0" dirty="0" smtClean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879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96" y="1556792"/>
            <a:ext cx="9073008" cy="5256584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25440"/>
            <a:ext cx="9144000" cy="1521151"/>
          </a:xfrm>
        </p:spPr>
        <p:txBody>
          <a:bodyPr/>
          <a:lstStyle/>
          <a:p>
            <a:pPr marL="0" indent="457200" algn="ctr">
              <a:buNone/>
            </a:pP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лечебной 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педагогики  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XIX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XXI 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веках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shmeleva\Desktop\MINOBR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3"/>
            <a:ext cx="1440160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\\10.10.11.5\#общая папка обмена мггэи\МГГЭИ\ИВЦ\общая документация\Логотипы МГСГИ\МГГЭУ\MGGEI_Logo_Final_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0"/>
            <a:ext cx="1584176" cy="1495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4355977" y="6330855"/>
            <a:ext cx="1440160" cy="295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0000"/>
              </a:lnSpc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Москва 2017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523019"/>
              </p:ext>
            </p:extLst>
          </p:nvPr>
        </p:nvGraphicFramePr>
        <p:xfrm>
          <a:off x="107504" y="1539250"/>
          <a:ext cx="8928992" cy="4698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992"/>
              </a:tblGrid>
              <a:tr h="4698062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 </a:t>
                      </a:r>
                    </a:p>
                    <a:p>
                      <a:pPr indent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Её развитие как интегративной отрасли педагогики </a:t>
                      </a:r>
                      <a:r>
                        <a:rPr lang="ru-RU" sz="24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активно </a:t>
                      </a:r>
                      <a:r>
                        <a:rPr lang="ru-RU" sz="24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продолжается.  Очевидно, что ее суть заключается, с одной стороны, в комплексном воздействии педагогическими, медицинскими, психологическими, социальными, экологическими средствами на процессы, обеспечивающие индивидуальную адаптацию </a:t>
                      </a:r>
                      <a:r>
                        <a:rPr lang="ru-RU" sz="24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обучающихся</a:t>
                      </a:r>
                      <a:r>
                        <a:rPr lang="ru-RU" sz="2400" b="0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с инвалидностью и лиц с ОВЗ</a:t>
                      </a:r>
                      <a:r>
                        <a:rPr lang="ru-RU" sz="24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 окружающей среде и </a:t>
                      </a:r>
                      <a:r>
                        <a:rPr lang="ru-RU" sz="24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их </a:t>
                      </a:r>
                      <a:r>
                        <a:rPr lang="ru-RU" sz="24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полноценное развитие, с другой – в организации целенаправленной, интегративной </a:t>
                      </a:r>
                      <a:r>
                        <a:rPr lang="ru-RU" sz="24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психолого-педагогической деятельности </a:t>
                      </a:r>
                      <a:r>
                        <a:rPr lang="ru-RU" sz="24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врача и педагога. </a:t>
                      </a:r>
                    </a:p>
                    <a:p>
                      <a:pPr indent="457200"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0" dirty="0" smtClean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791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96" y="1556792"/>
            <a:ext cx="9073008" cy="5256584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25440"/>
            <a:ext cx="9144000" cy="1521151"/>
          </a:xfrm>
        </p:spPr>
        <p:txBody>
          <a:bodyPr/>
          <a:lstStyle/>
          <a:p>
            <a:pPr marL="0" indent="457200" algn="ctr">
              <a:buNone/>
            </a:pPr>
            <a:r>
              <a:rPr lang="ru-RU" sz="28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литературы</a:t>
            </a:r>
            <a:r>
              <a:rPr lang="ru-RU" sz="28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shmeleva\Desktop\MINOBR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3"/>
            <a:ext cx="1440160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\\10.10.11.5\#общая папка обмена мггэи\МГГЭИ\ИВЦ\общая документация\Логотипы МГСГИ\МГГЭУ\MGGEI_Logo_Final_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0"/>
            <a:ext cx="1584176" cy="1495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4355977" y="6330855"/>
            <a:ext cx="1440160" cy="295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0000"/>
              </a:lnSpc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Москва 2017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021385"/>
              </p:ext>
            </p:extLst>
          </p:nvPr>
        </p:nvGraphicFramePr>
        <p:xfrm>
          <a:off x="35496" y="1495711"/>
          <a:ext cx="9108504" cy="48030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8504"/>
              </a:tblGrid>
              <a:tr h="4803087">
                <a:tc>
                  <a:txBody>
                    <a:bodyPr/>
                    <a:lstStyle/>
                    <a:p>
                      <a:pPr marL="0" marR="0" indent="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1. Актуальные проблемы лечебной педагогики // Образование и общество. 2004.- № 2. С. 15–19. </a:t>
                      </a:r>
                      <a:endParaRPr lang="ru-RU" sz="1600" b="0" dirty="0" smtClean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indent="4572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2.</a:t>
                      </a:r>
                      <a:r>
                        <a:rPr lang="ru-RU" sz="1600" b="0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Голиков Н.А. Комплексная реабилитация учащихся в условиях полифункционального образовательного учреждения. Тюмень, 2003. 224 с.</a:t>
                      </a:r>
                    </a:p>
                    <a:p>
                      <a:pPr marL="0" marR="0" indent="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3. Кащенко В.П. Педагогическая коррекция: Исправление недостатков характера у детей и подростков : пособие для студентов сред. и высших пед. учеб. заведений. М</a:t>
                      </a:r>
                      <a:r>
                        <a:rPr lang="en-US" sz="16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6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16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2000. </a:t>
                      </a:r>
                      <a:r>
                        <a:rPr lang="ru-RU" sz="16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6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304 </a:t>
                      </a:r>
                      <a:r>
                        <a:rPr lang="ru-RU" sz="16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en-US" sz="16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 </a:t>
                      </a:r>
                      <a:endParaRPr lang="ru-RU" sz="1600" b="0" dirty="0" smtClean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0" marR="0" lvl="0" indent="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Кениг К.  «Лечебно-педагогическая диагностика». - Чебоксары, 2001. -97с.</a:t>
                      </a:r>
                    </a:p>
                    <a:p>
                      <a:pPr marL="0" marR="0" lvl="0" indent="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Кениг К. «Развитие чувств и телесный опыт. Лечебно-педагогические аспекты учения о чувствах Р. Штайнера». - Калуга, 2002. -237с.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0" marR="0" indent="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Клочкова Е.В. Интегративный лагерь для детей с двигательными нарушениями. Программы для детей, родителей и волонтеров. Изд-во Теревинф.2009.-48с.</a:t>
                      </a:r>
                    </a:p>
                    <a:p>
                      <a:pPr indent="4572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7. Лечебная педагогика в специализированном вузе / Л. Саркисян, Т. Латышева, Э. Белозеров, Н. Государев // </a:t>
                      </a:r>
                      <a:r>
                        <a:rPr lang="ru-RU" sz="1600" b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Высшее образование в России. - 2000. - № 1. - С. 88-91.</a:t>
                      </a:r>
                      <a:endParaRPr lang="ru-RU" sz="1600" b="0" dirty="0" smtClean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indent="4572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8. Новые формы и методы работы в Центре лечебной педагогики и дифференцированного обучения [Текст] / Н. И. Саутенко // </a:t>
                      </a:r>
                      <a:r>
                        <a:rPr lang="ru-RU" sz="1600" b="0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Внешкольник. - 2011. - № 2. - С. 45-47</a:t>
                      </a:r>
                      <a:r>
                        <a:rPr lang="ru-RU" sz="16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indent="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9. Общие основы специальной педагогики / Н.М. Назарова, Л.И. Аксенова, Т.Г. Богданова, С.А. Морозов. М.: 2008. -352 с. </a:t>
                      </a:r>
                      <a:endParaRPr lang="ru-RU" sz="1600" b="0" dirty="0" smtClean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indent="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10. Яценко И.А. Генезис и современное состояние теории воспитания и обучения детей с особыми образовательными потребностями в Германии: автореф. дис. ... к.п.н. Красноярск</a:t>
                      </a:r>
                      <a:r>
                        <a:rPr lang="en-US" sz="16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, 2002.</a:t>
                      </a:r>
                      <a:r>
                        <a:rPr lang="ru-RU" sz="16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6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24 </a:t>
                      </a:r>
                      <a:r>
                        <a:rPr lang="ru-RU" sz="16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en-US" sz="16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 </a:t>
                      </a:r>
                      <a:endParaRPr lang="ru-RU" sz="1600" b="0" dirty="0" smtClean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indent="457200" algn="just" fontAlgn="base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600" b="0" dirty="0" smtClean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287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96" y="1556792"/>
            <a:ext cx="9073008" cy="5256584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25440"/>
            <a:ext cx="9144000" cy="1521151"/>
          </a:xfrm>
        </p:spPr>
        <p:txBody>
          <a:bodyPr/>
          <a:lstStyle/>
          <a:p>
            <a:pPr marL="0" indent="457200" algn="ctr">
              <a:buNone/>
            </a:pP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лечебной 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педагогики  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XIX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XXI 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веках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shmeleva\Desktop\MINOBR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3"/>
            <a:ext cx="1440160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\\10.10.11.5\#общая папка обмена мггэи\МГГЭИ\ИВЦ\общая документация\Логотипы МГСГИ\МГГЭУ\MGGEI_Logo_Final_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0"/>
            <a:ext cx="1584176" cy="1495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4355977" y="6330855"/>
            <a:ext cx="1440160" cy="295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0000"/>
              </a:lnSpc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Москва 2017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785469"/>
              </p:ext>
            </p:extLst>
          </p:nvPr>
        </p:nvGraphicFramePr>
        <p:xfrm>
          <a:off x="107504" y="1539250"/>
          <a:ext cx="8928992" cy="4698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992"/>
              </a:tblGrid>
              <a:tr h="4698062">
                <a:tc>
                  <a:txBody>
                    <a:bodyPr/>
                    <a:lstStyle/>
                    <a:p>
                      <a:pPr indent="457200" algn="just" fontAlgn="base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800" b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 indent="457200" algn="just" fontAlgn="base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800" b="0" dirty="0" smtClean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indent="457200" algn="just" fontAlgn="base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800" b="0" dirty="0" smtClean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indent="457200" algn="just" fontAlgn="base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800" b="0" dirty="0" smtClean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indent="457200" algn="just" fontAlgn="base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ru-RU" sz="1800" b="0" dirty="0" smtClean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indent="457200" algn="ctr" fontAlgn="base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6000" b="0" baseline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 panose="02020603050405020304" pitchFamily="18" charset="0"/>
                        </a:rPr>
                        <a:t>Спасибо за внимание!</a:t>
                      </a:r>
                      <a:endParaRPr lang="ru-RU" sz="6000" b="0" dirty="0" smtClean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515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96" y="1556792"/>
            <a:ext cx="9073008" cy="5256584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25439"/>
            <a:ext cx="9144000" cy="1366208"/>
          </a:xfrm>
        </p:spPr>
        <p:txBody>
          <a:bodyPr/>
          <a:lstStyle/>
          <a:p>
            <a:pPr marL="0" indent="457200" algn="ctr">
              <a:buNone/>
            </a:pP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лечебной 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педагогики  в 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XIX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XXI 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веках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shmeleva\Desktop\MINOBR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3"/>
            <a:ext cx="1440160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\\10.10.11.5\#общая папка обмена мггэи\МГГЭИ\ИВЦ\общая документация\Логотипы МГСГИ\МГГЭУ\MGGEI_Logo_Final_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0"/>
            <a:ext cx="1584176" cy="1495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4355977" y="6330855"/>
            <a:ext cx="1440160" cy="295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0000"/>
              </a:lnSpc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Москва 2017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260253"/>
              </p:ext>
            </p:extLst>
          </p:nvPr>
        </p:nvGraphicFramePr>
        <p:xfrm>
          <a:off x="107504" y="1576896"/>
          <a:ext cx="8928992" cy="4498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992"/>
              </a:tblGrid>
              <a:tr h="2212144">
                <a:tc>
                  <a:txBody>
                    <a:bodyPr/>
                    <a:lstStyle/>
                    <a:p>
                      <a:pPr indent="457200" algn="just" fontAlgn="base">
                        <a:spcAft>
                          <a:spcPts val="0"/>
                        </a:spcAft>
                      </a:pPr>
                      <a:r>
                        <a:rPr lang="ru-RU" sz="1800" b="0" baseline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1.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ru-RU" sz="1800" b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</a:rPr>
                        <a:t>Становление лечебной педагогики как в нашей стране, так и за рубежом носило трудный и разноречивый характер. С момента ее формального выделения из педагогики начали складываться разнообразные подходы к пониманию этой новой отрасли педагогики. В научный оборот термин «лечебная педагогика» был введен во второй половине XIX в. (1861) немецкими педагогами И. Георгенсом и Г. Дейнхардом.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</a:p>
                    <a:p>
                      <a:pPr indent="450215" algn="just" fontAlgn="base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</a:rPr>
                        <a:t>В опубликованной книге «Введение и обоснование общей лечебно-педагогической науки», </a:t>
                      </a:r>
                      <a:r>
                        <a:rPr lang="ru-RU" sz="1800" b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</a:rPr>
                        <a:t>ученые </a:t>
                      </a:r>
                      <a:r>
                        <a:rPr lang="ru-RU" sz="1800" b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</a:rPr>
                        <a:t>впервые употребили и обосновали использование данного термина.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2234096">
                <a:tc>
                  <a:txBody>
                    <a:bodyPr/>
                    <a:lstStyle/>
                    <a:p>
                      <a:pPr indent="450215" algn="just" fontAlgn="base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2.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  </a:t>
                      </a:r>
                      <a:r>
                        <a:rPr lang="ru-RU" sz="18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Во второй половине XIX в.  определение лечебной педагогики было толчком для ее дальнейшего становления именно в педагогическом контексте, учитывая доминирование в то время медицинской концепции. В нашей стране термин «лечебная педагогика» получил право на существование благодаря научно-практической деятельности врача, педагога, дефектолога В.П. Кащенко (1870–1943) в 30-е гг. XX в. </a:t>
                      </a:r>
                    </a:p>
                    <a:p>
                      <a:pPr indent="450215" algn="just" fontAlgn="base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 его мнению, «лечебная педагогика – это синтез медико-терапевтических,</a:t>
                      </a:r>
                      <a:r>
                        <a:rPr lang="ru-RU" sz="14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учебно-педагогических и воспитательных приемов, имеющих целью выравнивание (коррекцию) характера и личности в целом».</a:t>
                      </a:r>
                      <a:endParaRPr lang="ru-RU" sz="1800" dirty="0" smtClean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707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96" y="1556792"/>
            <a:ext cx="9073008" cy="5256584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25440"/>
            <a:ext cx="9144000" cy="1521151"/>
          </a:xfrm>
        </p:spPr>
        <p:txBody>
          <a:bodyPr/>
          <a:lstStyle/>
          <a:p>
            <a:pPr marL="0" indent="457200" algn="ctr">
              <a:buNone/>
            </a:pP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лечебной 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педагогики  в 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XIX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XXI 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веках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shmeleva\Desktop\MINOBR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3"/>
            <a:ext cx="1440160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\\10.10.11.5\#общая папка обмена мггэи\МГГЭИ\ИВЦ\общая документация\Логотипы МГСГИ\МГГЭУ\MGGEI_Logo_Final_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0"/>
            <a:ext cx="1584176" cy="1495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4355977" y="6330855"/>
            <a:ext cx="1440160" cy="295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0000"/>
              </a:lnSpc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Москва 2017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853058"/>
              </p:ext>
            </p:extLst>
          </p:nvPr>
        </p:nvGraphicFramePr>
        <p:xfrm>
          <a:off x="145070" y="1495711"/>
          <a:ext cx="9014400" cy="46430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14400"/>
              </a:tblGrid>
              <a:tr h="2365337">
                <a:tc>
                  <a:txBody>
                    <a:bodyPr/>
                    <a:lstStyle/>
                    <a:p>
                      <a:pPr marL="0" marR="0" lvl="0" indent="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</a:rPr>
                        <a:t>3. Определение лечебной педагогики было предложено выдающимся швейцарским ученым, врачом и педагогом Г. </a:t>
                      </a:r>
                      <a:r>
                        <a:rPr kumimoji="0" lang="ru-RU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</a:rPr>
                        <a:t>Ханзельманном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</a:rPr>
                        <a:t> (1885–1960). В опубликованной в 1930 г. книге «Введение в лечебную педагогику» она представлена как учение об обучении, воспитании и уходе за такими детьми, чье психофизическое развитие заторможено вследствие индивидуальных и социальных факторов. </a:t>
                      </a:r>
                    </a:p>
                    <a:p>
                      <a:pPr marL="0" marR="0" lvl="0" indent="45021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Во второй половине 30-х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годов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</a:rPr>
                        <a:t>XX в.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лечебная педагогика была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переведена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в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дефектологию, а 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+mn-cs"/>
                        </a:rPr>
                        <a:t>з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</a:rPr>
                        <a:t>а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</a:rPr>
                        <a:t>рубежом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</a:rPr>
                        <a:t>в результате  перехода от дефективности к социальной ситуации человека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</a:rPr>
                        <a:t>лечебную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</a:rPr>
                        <a:t>педагогику  начинают рассматривать как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</a:rPr>
                        <a:t>специальную.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2277734">
                <a:tc>
                  <a:txBody>
                    <a:bodyPr/>
                    <a:lstStyle/>
                    <a:p>
                      <a:pPr marL="0" marR="0" lvl="0" indent="45021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4.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Заметный вклад в развитие отечественной лечебной педагогики внес в 70-е годы 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XX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века А.А. Дубровский. Лечебная педагогика - специальная отрасль педагогики и медицины, объединяющая и разрабатывающая специфические закономерности, содержание, формы и методы медико-педагогических реабилитационных воздействий, направленных на оптимизацию процессов оздоровления, обучения и воспитания детей.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</a:rPr>
                        <a:t> Разработанные им рекомендации родителям и педагогам по оздоровлению детей с ограниченными возможностями в здоровья, имеют практическую направленность.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164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412777"/>
            <a:ext cx="9073008" cy="5256584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25440"/>
            <a:ext cx="9144000" cy="1521151"/>
          </a:xfrm>
        </p:spPr>
        <p:txBody>
          <a:bodyPr/>
          <a:lstStyle/>
          <a:p>
            <a:pPr marL="0" indent="457200" algn="ctr">
              <a:buNone/>
            </a:pP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лечебной 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педагогики  в 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XIX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XXI 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веках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shmeleva\Desktop\MINOBR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3"/>
            <a:ext cx="1440160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\\10.10.11.5\#общая папка обмена мггэи\МГГЭИ\ИВЦ\общая документация\Логотипы МГСГИ\МГГЭУ\MGGEI_Logo_Final_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0"/>
            <a:ext cx="1584176" cy="1495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4355977" y="6330855"/>
            <a:ext cx="1440160" cy="295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0000"/>
              </a:lnSpc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Москва 2017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680092"/>
              </p:ext>
            </p:extLst>
          </p:nvPr>
        </p:nvGraphicFramePr>
        <p:xfrm>
          <a:off x="125816" y="1615297"/>
          <a:ext cx="8910680" cy="47155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0680"/>
              </a:tblGrid>
              <a:tr h="1880918">
                <a:tc>
                  <a:txBody>
                    <a:bodyPr/>
                    <a:lstStyle/>
                    <a:p>
                      <a:pPr marL="0" marR="0" indent="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baseline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5.</a:t>
                      </a:r>
                      <a:r>
                        <a:rPr lang="ru-RU" sz="1800" b="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 80-е годы обозначилась тенденция в разрозненности действий субъектов воспитания (семьи и школы), недостаточности  усилий врачей, педагогов, родителей, средств массовой информации о здоровом образе жизни человека, слабое использование  возможностей внеклассной и внеучебной работы с </a:t>
                      </a:r>
                      <a:r>
                        <a:rPr lang="ru-RU" sz="1800" b="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обучающимися</a:t>
                      </a:r>
                      <a:r>
                        <a:rPr lang="ru-RU" sz="1800" b="0" baseline="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ОВЗ</a:t>
                      </a:r>
                      <a:r>
                        <a:rPr lang="ru-RU" sz="1800" b="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800" b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</a:rPr>
                        <a:t>Вредные привычки </a:t>
                      </a:r>
                      <a:r>
                        <a:rPr lang="ru-RU" sz="1800" b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</a:rPr>
                        <a:t>стали</a:t>
                      </a:r>
                      <a:r>
                        <a:rPr lang="ru-RU" sz="1800" b="0" baseline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ru-RU" sz="1800" b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</a:rPr>
                        <a:t>одним </a:t>
                      </a:r>
                      <a:r>
                        <a:rPr lang="ru-RU" sz="1800" b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</a:rPr>
                        <a:t>из факторов нездоровья подрастающего поколения. Данные проблемы отразились и на использовании</a:t>
                      </a:r>
                      <a:r>
                        <a:rPr lang="ru-RU" sz="1800" b="0" baseline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</a:rPr>
                        <a:t> средств и методов лечебной педагогики.</a:t>
                      </a:r>
                      <a:endParaRPr lang="ru-RU" sz="1800" b="0" dirty="0" smtClean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2749129">
                <a:tc>
                  <a:txBody>
                    <a:bodyPr/>
                    <a:lstStyle/>
                    <a:p>
                      <a:pPr marL="0" marR="0" lvl="0" indent="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</a:rPr>
                        <a:t>6.К 90-м годам XX в. </a:t>
                      </a:r>
                      <a:r>
                        <a:rPr kumimoji="0" lang="ru-RU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</a:rPr>
                        <a:t>Н.Ф.Масловой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</a:rPr>
                        <a:t>были определены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</a:rPr>
                        <a:t>место и роль лечебной педагогики в системе социально-педагогической деятельности. Лечебная педагогика является специальной, относительно самостоятельной отраслью социальной педагогики на стыке медицины, психологии и общей педагогики, решения задачи воспитания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</a:rPr>
                        <a:t>обучающихся с инвалидностью и лиц с  ОВЗ ввиду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</a:rPr>
                        <a:t>социального или экологического неблагополучия условий жизнедеятельности. Лечебная педагогика как одно из направлений деятельности учителей, социальных работников и социальных педагогов, медицинских работников, родителей по своему содержанию была направлена на создание живительной лечебно-профилактической атмосферы в социальном воспитании ребенка в  стрессовых условиях.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225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96" y="1556792"/>
            <a:ext cx="9073008" cy="5256584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25440"/>
            <a:ext cx="9144000" cy="1521151"/>
          </a:xfrm>
        </p:spPr>
        <p:txBody>
          <a:bodyPr/>
          <a:lstStyle/>
          <a:p>
            <a:pPr marL="0" indent="457200" algn="ctr">
              <a:buNone/>
            </a:pP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лечебной 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педагогики  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XIX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XXI 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веках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shmeleva\Desktop\MINOBR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3"/>
            <a:ext cx="1440160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\\10.10.11.5\#общая папка обмена мггэи\МГГЭИ\ИВЦ\общая документация\Логотипы МГСГИ\МГГЭУ\MGGEI_Logo_Final_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0"/>
            <a:ext cx="1584176" cy="1495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4355977" y="6330855"/>
            <a:ext cx="1440160" cy="295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0000"/>
              </a:lnSpc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Москва 2017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986388"/>
              </p:ext>
            </p:extLst>
          </p:nvPr>
        </p:nvGraphicFramePr>
        <p:xfrm>
          <a:off x="35496" y="1495711"/>
          <a:ext cx="9108504" cy="4637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8504"/>
              </a:tblGrid>
              <a:tr h="2077305">
                <a:tc>
                  <a:txBody>
                    <a:bodyPr/>
                    <a:lstStyle/>
                    <a:p>
                      <a:pPr indent="457200" algn="just" fontAlgn="base">
                        <a:spcAft>
                          <a:spcPts val="0"/>
                        </a:spcAft>
                      </a:pPr>
                      <a:r>
                        <a:rPr lang="ru-RU" sz="1800" b="0" baseline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7.</a:t>
                      </a:r>
                      <a:r>
                        <a:rPr lang="ru-RU" sz="1800" b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b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</a:rPr>
                        <a:t>Н.Ф. Маслова и Ю.В. Василькова рассматривают лечебную педагогику как самостоятельную отрасль социальной педагогики, направленную на решение задач воспитания детей с проблемами в состоянии здоровья, связанными с социальными или экологическими неблагополучиями условий жизнедеятельности.</a:t>
                      </a:r>
                      <a:r>
                        <a:rPr lang="ru-RU" sz="1800" b="0" dirty="0" smtClean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</a:p>
                    <a:p>
                      <a:pPr indent="457200" algn="just" fontAlgn="base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</a:rPr>
                        <a:t>В.С. Безрукова сводит смысл лечебной педагогики к особенностям реорганизации как педагогического процесса, так и среды с целью усиления их влияния на оздоровление детей с различными заболеваниями.</a:t>
                      </a:r>
                      <a:endParaRPr lang="ru-RU" sz="1800" b="0" baseline="0" dirty="0" smtClean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2247697">
                <a:tc>
                  <a:txBody>
                    <a:bodyPr/>
                    <a:lstStyle/>
                    <a:p>
                      <a:pPr marL="0" marR="0" lvl="0" indent="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  <a:r>
                        <a:rPr lang="ru-RU" sz="180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</a:rPr>
                        <a:t>В.С. Безрукова и А.А. Дубровский отмечают нравственный, духовный аспект лечебной педагогики как науки, которая направлена на помощь слабому, немощному, нуждающемуся, поскольку, с одной стороны, лечебная педагогика способствует социализации больных детей, с другой – профессиональной реабилитации взрослых.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</a:rPr>
                        <a:t> </a:t>
                      </a:r>
                    </a:p>
                    <a:p>
                      <a:pPr marL="0" marR="0" lvl="0" indent="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</a:rPr>
                        <a:t>Ряд авторов рассматривает лечебную педагогику как рекреационную, восстановительную деятельность, направленную на оздоровление и поддержание физического состояния маломобильных студентов - </a:t>
                      </a:r>
                      <a:r>
                        <a:rPr kumimoji="0" lang="ru-RU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</a:rPr>
                        <a:t>опорников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</a:rPr>
                        <a:t> с психосоматическими заболеваниями. 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</a:endParaRPr>
                    </a:p>
                    <a:p>
                      <a:pPr indent="457200" algn="just" fontAlgn="base"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712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96" y="1556792"/>
            <a:ext cx="9073008" cy="5256584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25440"/>
            <a:ext cx="9144000" cy="1521151"/>
          </a:xfrm>
        </p:spPr>
        <p:txBody>
          <a:bodyPr/>
          <a:lstStyle/>
          <a:p>
            <a:pPr marL="0" indent="457200" algn="ctr">
              <a:buNone/>
            </a:pP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лечебной 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педагогики  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XIX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XXI 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веках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shmeleva\Desktop\MINOBR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3"/>
            <a:ext cx="1440160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\\10.10.11.5\#общая папка обмена мггэи\МГГЭИ\ИВЦ\общая документация\Логотипы МГСГИ\МГГЭУ\MGGEI_Logo_Final_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0"/>
            <a:ext cx="1584176" cy="1495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4355977" y="6330855"/>
            <a:ext cx="1440160" cy="295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0000"/>
              </a:lnSpc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Москва 2017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126848"/>
              </p:ext>
            </p:extLst>
          </p:nvPr>
        </p:nvGraphicFramePr>
        <p:xfrm>
          <a:off x="35496" y="1549675"/>
          <a:ext cx="90144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14400"/>
              </a:tblGrid>
              <a:tr h="1916679">
                <a:tc>
                  <a:txBody>
                    <a:bodyPr/>
                    <a:lstStyle/>
                    <a:p>
                      <a:pPr marL="0" marR="0" indent="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baseline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9.</a:t>
                      </a:r>
                      <a:r>
                        <a:rPr lang="ru-RU" sz="1800" b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b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</a:rPr>
                        <a:t>Э.Н. </a:t>
                      </a:r>
                      <a:r>
                        <a:rPr lang="ru-RU" sz="1800" b="0" dirty="0" err="1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</a:rPr>
                        <a:t>Вайнер</a:t>
                      </a:r>
                      <a:r>
                        <a:rPr lang="ru-RU" sz="1800" b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</a:rPr>
                        <a:t>, С.А. </a:t>
                      </a:r>
                      <a:r>
                        <a:rPr lang="ru-RU" sz="1800" b="0" dirty="0" err="1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</a:rPr>
                        <a:t>Кастюнин</a:t>
                      </a:r>
                      <a:r>
                        <a:rPr lang="ru-RU" sz="1800" b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</a:rPr>
                        <a:t> полагают, что лечебная педагогика по своему значению близка к коррекционной педагогике, следовательно, ее основной целью является нормализация физического и психического состояния ребенка. Близкой точки зрения придерживаются С.С. Степанов и В.П. </a:t>
                      </a:r>
                      <a:r>
                        <a:rPr lang="ru-RU" sz="1800" b="0" dirty="0" err="1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</a:rPr>
                        <a:t>Дудьев</a:t>
                      </a:r>
                      <a:r>
                        <a:rPr lang="ru-RU" sz="1800" b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</a:rPr>
                        <a:t>, сводя задачи лечебной педагогики к разработке средств и методов исправления физических и психических дефектов.</a:t>
                      </a:r>
                    </a:p>
                    <a:p>
                      <a:pPr marL="0" marR="0" indent="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</a:rPr>
                        <a:t> В.П. </a:t>
                      </a:r>
                      <a:r>
                        <a:rPr lang="ru-RU" sz="1800" b="0" dirty="0" err="1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</a:rPr>
                        <a:t>Дудьев</a:t>
                      </a:r>
                      <a:r>
                        <a:rPr lang="ru-RU" sz="1800" b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</a:rPr>
                        <a:t> ограничивает роль лечебной педагогики рамками лечебных учреждений.</a:t>
                      </a:r>
                      <a:endParaRPr lang="ru-RU" sz="1800" b="0" dirty="0" smtClean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2810379">
                <a:tc>
                  <a:txBody>
                    <a:bodyPr/>
                    <a:lstStyle/>
                    <a:p>
                      <a:pPr marL="0" marR="0" lvl="0" indent="45720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  <a:r>
                        <a:rPr lang="ru-RU" sz="1800" b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</a:rPr>
                        <a:t>пределения лечебной педагогики в медицинских словарях и энциклопедиях были даны  в 80–90-е годы 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</a:rPr>
                        <a:t>XX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</a:rPr>
                        <a:t>  века. В них отмечалось, что лечебная педагогика как совокупность методов воспитания и обучения направлена только на работу с психически неполноценными детьми. Сфера ее применения, как правило, специальные лечебные и педагогические учреждения (вспомогательные школы, отделения детских психиатрических больниц и др.).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Данные определения отражали тенденцию сегрегационного подхода в области развития лечебной педагогики и не раскрывали ее </a:t>
                      </a:r>
                      <a:r>
                        <a:rPr kumimoji="0" lang="ru-RU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гуманистическо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- антропологический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потенциал. Сегодня наблюдается интеграция обучающихся с инвалидностью и лиц с ОВЗ в единое образовательное пространство.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indent="457200"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54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96" y="1556792"/>
            <a:ext cx="9073008" cy="5256584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25440"/>
            <a:ext cx="9144000" cy="1521151"/>
          </a:xfrm>
        </p:spPr>
        <p:txBody>
          <a:bodyPr/>
          <a:lstStyle/>
          <a:p>
            <a:pPr marL="0" indent="457200" algn="ctr">
              <a:buNone/>
            </a:pP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лечебной 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педагогики  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XIX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XXI 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веках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shmeleva\Desktop\MINOBR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3"/>
            <a:ext cx="1440160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\\10.10.11.5\#общая папка обмена мггэи\МГГЭИ\ИВЦ\общая документация\Логотипы МГСГИ\МГГЭУ\MGGEI_Logo_Final_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0"/>
            <a:ext cx="1584176" cy="1495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4355977" y="6330855"/>
            <a:ext cx="1440160" cy="295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0000"/>
              </a:lnSpc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Москва 2017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455737"/>
              </p:ext>
            </p:extLst>
          </p:nvPr>
        </p:nvGraphicFramePr>
        <p:xfrm>
          <a:off x="107504" y="1517846"/>
          <a:ext cx="8928992" cy="46029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992"/>
              </a:tblGrid>
              <a:tr h="2703242">
                <a:tc>
                  <a:txBody>
                    <a:bodyPr/>
                    <a:lstStyle/>
                    <a:p>
                      <a:pPr indent="450215" algn="just" fontAlgn="base">
                        <a:spcAft>
                          <a:spcPts val="0"/>
                        </a:spcAft>
                      </a:pPr>
                      <a:r>
                        <a:rPr lang="ru-RU" sz="1800" b="0" baseline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11.</a:t>
                      </a:r>
                      <a:r>
                        <a:rPr lang="ru-RU" sz="1800" b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 мнению большинства ученых, лечебная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педагогика представляла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собой интегративную отрасль педагогики, охватывающую проблемы, связанные с лечением,  коррекцией, реабилитацией, профилактикой и оздоровлением различных категорий детей в зависимости от состояния их здоровья.</a:t>
                      </a:r>
                    </a:p>
                    <a:p>
                      <a:pPr marL="0" marR="0" lvl="0" indent="45021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«Лечебная педагогика – обособившийся раздел педагогики, смежный с медицинской психологией и коррекционной педагогикой, занимающийся профилактикой, коррекцией,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реабилитацией, психолого-педагогическим сопровождением обучающихся с инвалидностью и лиц с ОВЗ, применяющий  психолого-педагогические методы».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7200" algn="just"/>
                      <a:endParaRPr lang="ru-RU" sz="1800" b="0" dirty="0" smtClean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1768294">
                <a:tc>
                  <a:txBody>
                    <a:bodyPr/>
                    <a:lstStyle/>
                    <a:p>
                      <a:pPr marL="0" marR="0" indent="45021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</a:t>
                      </a:r>
                      <a:r>
                        <a:rPr lang="ru-RU" sz="1800" b="1" dirty="0" smtClean="0">
                          <a:solidFill>
                            <a:srgbClr val="212121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b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Лечебная педагогика как система лечебно-педагогических мероприятий, имеет целью предупреждение, </a:t>
                      </a:r>
                      <a:r>
                        <a:rPr lang="ru-RU" sz="1800" b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лечение, </a:t>
                      </a:r>
                      <a:r>
                        <a:rPr lang="ru-RU" sz="1800" b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коррекцию </a:t>
                      </a:r>
                      <a:r>
                        <a:rPr lang="ru-RU" sz="1800" b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и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психолого-педагогическое сопровождение обучающихся с инвалидностью и лиц с ОВЗ, профилактику </a:t>
                      </a:r>
                      <a:r>
                        <a:rPr lang="ru-RU" sz="1800" b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различных </a:t>
                      </a:r>
                      <a:r>
                        <a:rPr lang="ru-RU" sz="1800" b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отклонений в развитии, нервно-психических и соматических нарушений, которые  приводят человека к стойкой инвалидизации и социальной дезадаптации.</a:t>
                      </a:r>
                    </a:p>
                    <a:p>
                      <a:pPr indent="450215" algn="just" fontAlgn="base"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060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96" y="1556792"/>
            <a:ext cx="9073008" cy="5256584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25440"/>
            <a:ext cx="9144000" cy="1521151"/>
          </a:xfrm>
        </p:spPr>
        <p:txBody>
          <a:bodyPr/>
          <a:lstStyle/>
          <a:p>
            <a:pPr marL="0" indent="457200" algn="ctr">
              <a:buNone/>
            </a:pP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лечебной 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педагогики  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XIX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XXI 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веках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shmeleva\Desktop\MINOBR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3"/>
            <a:ext cx="1440160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\\10.10.11.5\#общая папка обмена мггэи\МГГЭИ\ИВЦ\общая документация\Логотипы МГСГИ\МГГЭУ\MGGEI_Logo_Final_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0"/>
            <a:ext cx="1584176" cy="1495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4355977" y="6330855"/>
            <a:ext cx="1440160" cy="295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0000"/>
              </a:lnSpc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Москва 2017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268566"/>
              </p:ext>
            </p:extLst>
          </p:nvPr>
        </p:nvGraphicFramePr>
        <p:xfrm>
          <a:off x="107504" y="1556792"/>
          <a:ext cx="8928992" cy="4815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992"/>
              </a:tblGrid>
              <a:tr h="2529350">
                <a:tc>
                  <a:txBody>
                    <a:bodyPr/>
                    <a:lstStyle/>
                    <a:p>
                      <a:pPr indent="457200" algn="just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baseline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13.</a:t>
                      </a:r>
                      <a:r>
                        <a:rPr lang="ru-RU" sz="1800" b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8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сследователи Тюменской научной школы В.К. Волкова, Н.А. Голиков, Н.В. Голубева в контексте гуманистического и интегративного подходов рассматривают лечебную педагогику  как технологический комплекс, который представляет собой систему образовательной и лечебно-оздоровительной деятельности, направленной на комплексную социально-педагогическую и медицинскую реабилитацию </a:t>
                      </a:r>
                      <a:r>
                        <a:rPr lang="ru-RU" sz="18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обучающихся </a:t>
                      </a:r>
                      <a:r>
                        <a:rPr lang="ru-RU" sz="18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 зависимости от состояния их здоровья. По мнению Н.В. Голубевой, лечебная педагогика – это направление комплексной реабилитационной медико-социально-педагогической деятельности, которое интегрирует технологии воспитания, обучения и лечения.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2151170">
                <a:tc>
                  <a:txBody>
                    <a:bodyPr/>
                    <a:lstStyle/>
                    <a:p>
                      <a:pPr marL="0" marR="0" lvl="0" indent="45021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</a:t>
                      </a:r>
                      <a:r>
                        <a:rPr lang="ru-RU" sz="1800" b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</a:rPr>
                        <a:t>Данное определение отражает свойственный лечебной педагогике интегративный подход, который позволяет синтезировать потенциал накопленных и современных знаний о человеке и выстроить целостную систему практической помощи детям с различными пограничными психическими состояниями.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  истории становления и развития лечебной педагогики использовались термины из дефектологии и специальной педагогики, поскольку дефектология и специальная педагогика вышли из лечебной педагогики. 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</a:endParaRPr>
                    </a:p>
                    <a:p>
                      <a:pPr indent="450215" algn="just" fontAlgn="base"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183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96" y="1556792"/>
            <a:ext cx="9073008" cy="5256584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ctr"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25440"/>
            <a:ext cx="9144000" cy="1521151"/>
          </a:xfrm>
        </p:spPr>
        <p:txBody>
          <a:bodyPr/>
          <a:lstStyle/>
          <a:p>
            <a:pPr marL="0" indent="457200" algn="ctr">
              <a:buNone/>
            </a:pP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лечебной 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педагогики  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XIX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XXI 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веках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shmeleva\Desktop\MINOBR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3"/>
            <a:ext cx="1440160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\\10.10.11.5\#общая папка обмена мггэи\МГГЭИ\ИВЦ\общая документация\Логотипы МГСГИ\МГГЭУ\MGGEI_Logo_Final_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0"/>
            <a:ext cx="1584176" cy="1495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4355977" y="6330855"/>
            <a:ext cx="1440160" cy="295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0000"/>
              </a:lnSpc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Москва 2017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366437"/>
              </p:ext>
            </p:extLst>
          </p:nvPr>
        </p:nvGraphicFramePr>
        <p:xfrm>
          <a:off x="107504" y="1495710"/>
          <a:ext cx="8928992" cy="47750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992"/>
              </a:tblGrid>
              <a:tr h="2834639">
                <a:tc>
                  <a:txBody>
                    <a:bodyPr/>
                    <a:lstStyle/>
                    <a:p>
                      <a:pPr marL="0" marR="0" indent="45021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baseline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15.</a:t>
                      </a:r>
                      <a:r>
                        <a:rPr lang="ru-RU" sz="1800" b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Направления</a:t>
                      </a:r>
                      <a:r>
                        <a:rPr lang="ru-RU" sz="1800" b="0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деятельности лечебной педагогики</a:t>
                      </a:r>
                      <a:r>
                        <a:rPr lang="ru-RU" sz="18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отражают характерологические особенности детей: «дети, отличающиеся особенностями характера и степенью умственного развития» (Я.А. Коменский, Дж. Локк), «дети с различными индивидуальными особенностями» (И.В. </a:t>
                      </a:r>
                      <a:r>
                        <a:rPr lang="ru-RU" sz="1800" b="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Маляревский</a:t>
                      </a:r>
                      <a:r>
                        <a:rPr lang="ru-RU" sz="18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, А.Ф. Лазурский и др.), «дети, трудные в воспитательном отношении» (И.А. Сикорский), «дефективные дети», «исключительные дети» (Л.С. Выготский, В.П. Кащенко), «трудные дети» (Я. Корчак, В.А. Сухомлинский, Н.Ф. Маслова), «дети с особыми нуждами» (Е.М. </a:t>
                      </a:r>
                      <a:r>
                        <a:rPr lang="ru-RU" sz="1800" b="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Мастюкова</a:t>
                      </a:r>
                      <a:r>
                        <a:rPr lang="ru-RU" sz="18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), «социально-запущенные дети» (А.С. Макаренко, В.Н. Сорока-</a:t>
                      </a:r>
                      <a:r>
                        <a:rPr lang="ru-RU" sz="1800" b="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Росинский</a:t>
                      </a:r>
                      <a:r>
                        <a:rPr lang="ru-RU" sz="18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, С.Т. </a:t>
                      </a:r>
                      <a:r>
                        <a:rPr lang="ru-RU" sz="1800" b="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Шацкий</a:t>
                      </a:r>
                      <a:r>
                        <a:rPr lang="ru-RU" sz="18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), дети с </a:t>
                      </a:r>
                      <a:r>
                        <a:rPr lang="ru-RU" sz="18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ОВЗ, особенности психофизического развития  </a:t>
                      </a:r>
                      <a:r>
                        <a:rPr lang="ru-RU" sz="18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 т. д. </a:t>
                      </a:r>
                      <a:endParaRPr lang="ru-RU" sz="1800" b="0" dirty="0" smtClean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just" fontAlgn="base">
                        <a:spcAft>
                          <a:spcPts val="0"/>
                        </a:spcAft>
                      </a:pPr>
                      <a:endParaRPr lang="ru-RU" sz="1800" b="0" dirty="0" smtClean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1940373">
                <a:tc>
                  <a:txBody>
                    <a:bodyPr/>
                    <a:lstStyle/>
                    <a:p>
                      <a:pPr marL="0" marR="0" lvl="0" indent="45021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</a:rPr>
                        <a:t> Существенно новое рассмотрение сущности лечебной педагогики и ее процессуальных признаков  приходится на период конца XX – начала XXI веков. Несмотря на терминологическое разнообразие, специалисты акцентируют внимание не только на коррекционном, но и на профилактическом и реабилитационном направлениях лечебной педагогики. 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just" fontAlgn="base"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5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460</TotalTime>
  <Words>1959</Words>
  <Application>Microsoft Office PowerPoint</Application>
  <PresentationFormat>Экран (4:3)</PresentationFormat>
  <Paragraphs>184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Воздушный поток</vt:lpstr>
      <vt:lpstr>                                   Лечебная педагогика (историко-педагогический аспект)</vt:lpstr>
      <vt:lpstr>Развитие лечебной  педагогики  в XIX –XXI веках                                  </vt:lpstr>
      <vt:lpstr>Развитие лечебной  педагогики  в XIX –XXI веках                                  </vt:lpstr>
      <vt:lpstr>Развитие лечебной  педагогики  в XIX –XXI веках                                  </vt:lpstr>
      <vt:lpstr>Развитие лечебной  педагогики  в XIX –XXI веках                                  </vt:lpstr>
      <vt:lpstr>Развитие лечебной  педагогики  в XIX –XXI веках                                  </vt:lpstr>
      <vt:lpstr>Развитие лечебной  педагогики  в XIX –XXI веках                                  </vt:lpstr>
      <vt:lpstr>Развитие лечебной  педагогики  в XIX –XXI веках                                  </vt:lpstr>
      <vt:lpstr>Развитие лечебной  педагогики  в XIX –XXI веках                                  </vt:lpstr>
      <vt:lpstr>Развитие лечебной  педагогики  в XIX –XXI веках                                  </vt:lpstr>
      <vt:lpstr>Развитие лечебной  педагогики  в XIX –XXI веках                                  </vt:lpstr>
      <vt:lpstr>Развитие лечебной  педагогики  в XIX –XXI веках                                  </vt:lpstr>
      <vt:lpstr>Развитие лечебной  педагогики  в XIX –XXI веках                                  </vt:lpstr>
      <vt:lpstr> Список литературы                                 </vt:lpstr>
      <vt:lpstr>Развитие лечебной  педагогики  в XIX –XXI веках                     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Шмелева Надежда Александровна</dc:creator>
  <cp:lastModifiedBy>Шмелева Надежда Александровна</cp:lastModifiedBy>
  <cp:revision>95</cp:revision>
  <cp:lastPrinted>2017-11-27T14:06:02Z</cp:lastPrinted>
  <dcterms:created xsi:type="dcterms:W3CDTF">2017-11-21T08:56:48Z</dcterms:created>
  <dcterms:modified xsi:type="dcterms:W3CDTF">2017-11-29T11:37:00Z</dcterms:modified>
</cp:coreProperties>
</file>