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68" r:id="rId5"/>
    <p:sldId id="257" r:id="rId6"/>
    <p:sldId id="258" r:id="rId7"/>
    <p:sldId id="260" r:id="rId8"/>
    <p:sldId id="261" r:id="rId9"/>
    <p:sldId id="262" r:id="rId10"/>
    <p:sldId id="269" r:id="rId11"/>
    <p:sldId id="263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40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8BFA8-4155-4D07-AAD0-9F90649CB8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76174-06C6-4335-8378-0B4641B0E4A6}">
      <dgm:prSet phldrT="[Текст]"/>
      <dgm:spPr/>
      <dgm:t>
        <a:bodyPr/>
        <a:lstStyle/>
        <a:p>
          <a:r>
            <a:rPr lang="ru-RU" dirty="0" smtClean="0"/>
            <a:t>ЭЭГ-БОС</a:t>
          </a:r>
          <a:endParaRPr lang="ru-RU" dirty="0"/>
        </a:p>
      </dgm:t>
    </dgm:pt>
    <dgm:pt modelId="{6EE1B952-9B7B-416D-AA7D-B0440C790D1B}" type="parTrans" cxnId="{2F20F031-9055-4CC1-B6C4-37008AA7C7A7}">
      <dgm:prSet/>
      <dgm:spPr/>
      <dgm:t>
        <a:bodyPr/>
        <a:lstStyle/>
        <a:p>
          <a:endParaRPr lang="ru-RU"/>
        </a:p>
      </dgm:t>
    </dgm:pt>
    <dgm:pt modelId="{EB8131DD-CC4E-49B0-9224-A091D7D2B9A7}" type="sibTrans" cxnId="{2F20F031-9055-4CC1-B6C4-37008AA7C7A7}">
      <dgm:prSet/>
      <dgm:spPr/>
      <dgm:t>
        <a:bodyPr/>
        <a:lstStyle/>
        <a:p>
          <a:endParaRPr lang="ru-RU"/>
        </a:p>
      </dgm:t>
    </dgm:pt>
    <dgm:pt modelId="{27E767BF-1222-4DDA-AE45-37D47DB7C698}">
      <dgm:prSet phldrT="[Текст]"/>
      <dgm:spPr/>
      <dgm:t>
        <a:bodyPr/>
        <a:lstStyle/>
        <a:p>
          <a:r>
            <a:rPr lang="ru-RU" dirty="0" smtClean="0"/>
            <a:t>ЭМГ-БОС</a:t>
          </a:r>
          <a:endParaRPr lang="ru-RU" dirty="0"/>
        </a:p>
      </dgm:t>
    </dgm:pt>
    <dgm:pt modelId="{7E389968-E610-4F8D-8568-34C904C47F4A}" type="parTrans" cxnId="{0E5C8679-CF14-468E-8415-5671C4A4F61E}">
      <dgm:prSet/>
      <dgm:spPr/>
      <dgm:t>
        <a:bodyPr/>
        <a:lstStyle/>
        <a:p>
          <a:endParaRPr lang="ru-RU"/>
        </a:p>
      </dgm:t>
    </dgm:pt>
    <dgm:pt modelId="{DDF0EB6A-308C-4A15-BFAC-693495E81AC8}" type="sibTrans" cxnId="{0E5C8679-CF14-468E-8415-5671C4A4F61E}">
      <dgm:prSet/>
      <dgm:spPr/>
      <dgm:t>
        <a:bodyPr/>
        <a:lstStyle/>
        <a:p>
          <a:endParaRPr lang="ru-RU"/>
        </a:p>
      </dgm:t>
    </dgm:pt>
    <dgm:pt modelId="{87D08B2C-2792-43F5-8A9B-BBAF8198B683}" type="pres">
      <dgm:prSet presAssocID="{FB28BFA8-4155-4D07-AAD0-9F90649CB8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00010-C0BA-4249-B221-70E47B8909D0}" type="pres">
      <dgm:prSet presAssocID="{4A176174-06C6-4335-8378-0B4641B0E4A6}" presName="node" presStyleLbl="node1" presStyleIdx="0" presStyleCnt="2" custScaleX="11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5FE8F-732A-490D-8D01-26147294A62C}" type="pres">
      <dgm:prSet presAssocID="{EB8131DD-CC4E-49B0-9224-A091D7D2B9A7}" presName="sibTrans" presStyleCnt="0"/>
      <dgm:spPr/>
    </dgm:pt>
    <dgm:pt modelId="{9F7BE2BF-D1C9-43CF-BC30-88C74883CAD1}" type="pres">
      <dgm:prSet presAssocID="{27E767BF-1222-4DDA-AE45-37D47DB7C698}" presName="node" presStyleLbl="node1" presStyleIdx="1" presStyleCnt="2" custScaleX="116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0F031-9055-4CC1-B6C4-37008AA7C7A7}" srcId="{FB28BFA8-4155-4D07-AAD0-9F90649CB8ED}" destId="{4A176174-06C6-4335-8378-0B4641B0E4A6}" srcOrd="0" destOrd="0" parTransId="{6EE1B952-9B7B-416D-AA7D-B0440C790D1B}" sibTransId="{EB8131DD-CC4E-49B0-9224-A091D7D2B9A7}"/>
    <dgm:cxn modelId="{0E5C8679-CF14-468E-8415-5671C4A4F61E}" srcId="{FB28BFA8-4155-4D07-AAD0-9F90649CB8ED}" destId="{27E767BF-1222-4DDA-AE45-37D47DB7C698}" srcOrd="1" destOrd="0" parTransId="{7E389968-E610-4F8D-8568-34C904C47F4A}" sibTransId="{DDF0EB6A-308C-4A15-BFAC-693495E81AC8}"/>
    <dgm:cxn modelId="{ED3D5533-0D95-4872-BA3E-1137B3B34BAD}" type="presOf" srcId="{27E767BF-1222-4DDA-AE45-37D47DB7C698}" destId="{9F7BE2BF-D1C9-43CF-BC30-88C74883CAD1}" srcOrd="0" destOrd="0" presId="urn:microsoft.com/office/officeart/2005/8/layout/default"/>
    <dgm:cxn modelId="{7F4A464A-7E1A-4F45-95F1-E0D4B9BE5C4A}" type="presOf" srcId="{FB28BFA8-4155-4D07-AAD0-9F90649CB8ED}" destId="{87D08B2C-2792-43F5-8A9B-BBAF8198B683}" srcOrd="0" destOrd="0" presId="urn:microsoft.com/office/officeart/2005/8/layout/default"/>
    <dgm:cxn modelId="{2B8EEDE5-6FFA-4685-8C65-E5B78498B1FF}" type="presOf" srcId="{4A176174-06C6-4335-8378-0B4641B0E4A6}" destId="{D0300010-C0BA-4249-B221-70E47B8909D0}" srcOrd="0" destOrd="0" presId="urn:microsoft.com/office/officeart/2005/8/layout/default"/>
    <dgm:cxn modelId="{4F69FA92-53F3-4E9D-AFA1-D82F3DA47DAD}" type="presParOf" srcId="{87D08B2C-2792-43F5-8A9B-BBAF8198B683}" destId="{D0300010-C0BA-4249-B221-70E47B8909D0}" srcOrd="0" destOrd="0" presId="urn:microsoft.com/office/officeart/2005/8/layout/default"/>
    <dgm:cxn modelId="{604E0DC3-AB8D-4A14-BEAE-4A6CA57EC3FA}" type="presParOf" srcId="{87D08B2C-2792-43F5-8A9B-BBAF8198B683}" destId="{8EE5FE8F-732A-490D-8D01-26147294A62C}" srcOrd="1" destOrd="0" presId="urn:microsoft.com/office/officeart/2005/8/layout/default"/>
    <dgm:cxn modelId="{396D38D7-1226-4D8C-8A96-1191CD2A5336}" type="presParOf" srcId="{87D08B2C-2792-43F5-8A9B-BBAF8198B683}" destId="{9F7BE2BF-D1C9-43CF-BC30-88C74883CAD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00010-C0BA-4249-B221-70E47B8909D0}">
      <dsp:nvSpPr>
        <dsp:cNvPr id="0" name=""/>
        <dsp:cNvSpPr/>
      </dsp:nvSpPr>
      <dsp:spPr>
        <a:xfrm>
          <a:off x="2063" y="397802"/>
          <a:ext cx="3487290" cy="1868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ЭЭГ-БОС</a:t>
          </a:r>
          <a:endParaRPr lang="ru-RU" sz="6100" kern="1200" dirty="0"/>
        </a:p>
      </dsp:txBody>
      <dsp:txXfrm>
        <a:off x="2063" y="397802"/>
        <a:ext cx="3487290" cy="1868691"/>
      </dsp:txXfrm>
    </dsp:sp>
    <dsp:sp modelId="{9F7BE2BF-D1C9-43CF-BC30-88C74883CAD1}">
      <dsp:nvSpPr>
        <dsp:cNvPr id="0" name=""/>
        <dsp:cNvSpPr/>
      </dsp:nvSpPr>
      <dsp:spPr>
        <a:xfrm>
          <a:off x="3800803" y="397802"/>
          <a:ext cx="3613956" cy="1868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ЭМГ-БОС</a:t>
          </a:r>
          <a:endParaRPr lang="ru-RU" sz="6100" kern="1200" dirty="0"/>
        </a:p>
      </dsp:txBody>
      <dsp:txXfrm>
        <a:off x="3800803" y="397802"/>
        <a:ext cx="3613956" cy="1868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094CD9-5E5E-4411-A1FE-6603DB5A664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776835-A40A-477C-A341-CF57963580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175351" cy="17931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800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28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занятий адаптивной физической культуры в инклюзивном </a:t>
            </a:r>
            <a:r>
              <a:rPr lang="ru-RU" sz="28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sz="2400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6021288"/>
            <a:ext cx="12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2017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обратная связь-терапия 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9066795"/>
              </p:ext>
            </p:extLst>
          </p:nvPr>
        </p:nvGraphicFramePr>
        <p:xfrm>
          <a:off x="899592" y="1124744"/>
          <a:ext cx="74168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5870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 для психоэмоциональной коррекции на основе регистрации и анализа биопотенциалов мозга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267744" y="3501008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501008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6056" y="4587056"/>
            <a:ext cx="3168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опорно-двигательного аппарата и мышечной активности на основе регистрации и анализа электромиограммы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420095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352928" cy="293748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БОС-тренинга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коррекция какого-либо патологического состояния, либо формирование контроля над собственным функциональным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какого-либо физиологического параметра, по уровню которого обучающемуся подаётся сигнал обратной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4240907" cy="26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3712"/>
            <a:ext cx="3503712" cy="22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Массаж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356556"/>
            <a:ext cx="3973655" cy="3496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10-15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 Массаж полностью снимает напряжение с наиболее уставших зон организма, помогает расслабиться, избавиться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40871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8304" y="1268760"/>
            <a:ext cx="7278032" cy="2520280"/>
          </a:xfrm>
        </p:spPr>
        <p:txBody>
          <a:bodyPr>
            <a:normAutofit/>
          </a:bodyPr>
          <a:lstStyle/>
          <a:p>
            <a:pPr marL="45720" indent="45720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физического здоровья без психического невозможно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АФК с элементами БОС-терапии обеспечивают комплексный подход в организации инклюзивного физического воспитания с лицами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создают благоприятные педагогические условия для коррекции и развития двигательной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43691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stadion-kuban.ru/wp-content/uploads/2015/05/6-in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48" y="1484784"/>
            <a:ext cx="1440160" cy="18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td0.mycdn.me/image?id=814675913773&amp;t=20&amp;plc=WEB&amp;tkn=*fH9jQAMNElKW1WE-bahGJdsJMF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82" y="3789040"/>
            <a:ext cx="253246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991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08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221088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использованию элементов лечебной педагогики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инклюзивной образовательной среды предусматривает организацию физического воспитания, которая  включает в себя занятия адаптивной физической культурой, позволяющей создать условия для эффективного личностного и физического развития как студентов с ограниченными возможностями здоровья, так и их здоровых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44416" cy="286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04" y="1340768"/>
            <a:ext cx="3913966" cy="261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важным является подбор специальных средств АФК: физических упражнений, элементов спортивных игр и доступных видов спорта при ограниченных возможностях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" y="2186513"/>
            <a:ext cx="3417243" cy="347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05576"/>
            <a:ext cx="1866900" cy="145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2186513"/>
            <a:ext cx="1857375" cy="1695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44" y="4509120"/>
            <a:ext cx="4429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208912" cy="28083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состоит не только в том, чтобы привести тело к определённому уровню физической подготовки, но и в том, чтобы помочь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 с ОВЗ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полноценную повседневную и общественную жизнь, и такая задача естественно требует индивидуального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429000"/>
            <a:ext cx="48965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6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6926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Поэтому студентов </a:t>
            </a:r>
            <a:r>
              <a:rPr lang="ru-RU" dirty="0"/>
              <a:t>специальной медицинской группы, имеющих нарушения в состоянии здоровья временного или постоянного характера, целесообразно делить на подгруппы: «А» и «Б»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8" y="1757472"/>
            <a:ext cx="7242040" cy="34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443711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  <a:r>
              <a:rPr lang="ru-RU" dirty="0"/>
              <a:t> группу инвалидности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4437112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и </a:t>
            </a:r>
            <a:r>
              <a:rPr lang="en-US" dirty="0"/>
              <a:t>II </a:t>
            </a:r>
            <a:r>
              <a:rPr lang="ru-RU" dirty="0"/>
              <a:t>группы инвалидности</a:t>
            </a:r>
          </a:p>
        </p:txBody>
      </p:sp>
    </p:spTree>
    <p:extLst>
      <p:ext uri="{BB962C8B-B14F-4D97-AF65-F5344CB8AC3E}">
        <p14:creationId xmlns:p14="http://schemas.microsoft.com/office/powerpoint/2010/main" val="349762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средствами лечебной физкультуры являются 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используемые с лечебной целью.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1772817"/>
            <a:ext cx="7920880" cy="34027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- дыхательную гимнастику (статические, динамические упражнения);</a:t>
            </a: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фитбол</a:t>
            </a:r>
            <a:r>
              <a:rPr lang="ru-RU" dirty="0">
                <a:solidFill>
                  <a:schemeClr val="tx1"/>
                </a:solidFill>
              </a:rPr>
              <a:t>-гимнастику;</a:t>
            </a:r>
          </a:p>
          <a:p>
            <a:r>
              <a:rPr lang="ru-RU" dirty="0">
                <a:solidFill>
                  <a:schemeClr val="tx1"/>
                </a:solidFill>
              </a:rPr>
              <a:t>- специальные коррекционные упражнения для профилактики нарушений осанки;</a:t>
            </a:r>
          </a:p>
          <a:p>
            <a:r>
              <a:rPr lang="ru-RU" dirty="0">
                <a:solidFill>
                  <a:schemeClr val="tx1"/>
                </a:solidFill>
              </a:rPr>
              <a:t>- идеомоторные упражнения;</a:t>
            </a:r>
          </a:p>
          <a:p>
            <a:r>
              <a:rPr lang="ru-RU" dirty="0">
                <a:solidFill>
                  <a:schemeClr val="tx1"/>
                </a:solidFill>
              </a:rPr>
              <a:t>- упражнения на координацию;</a:t>
            </a:r>
          </a:p>
          <a:p>
            <a:r>
              <a:rPr lang="ru-RU" dirty="0">
                <a:solidFill>
                  <a:schemeClr val="tx1"/>
                </a:solidFill>
              </a:rPr>
              <a:t>- упражнения на равновесие;</a:t>
            </a:r>
          </a:p>
          <a:p>
            <a:r>
              <a:rPr lang="ru-RU" dirty="0">
                <a:solidFill>
                  <a:schemeClr val="tx1"/>
                </a:solidFill>
              </a:rPr>
              <a:t>- упражнения на растяжение;</a:t>
            </a:r>
          </a:p>
          <a:p>
            <a:r>
              <a:rPr lang="ru-RU" dirty="0">
                <a:solidFill>
                  <a:schemeClr val="tx1"/>
                </a:solidFill>
              </a:rPr>
              <a:t>- упражнения в сопротивлении;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игры (на месте, малоподвижные, подвижные и спортивные: настольный теннис, бадминтон, волейбол и др.)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mirfitness.info/wp-content/uploads/2017/10/Fitbol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57800"/>
            <a:ext cx="280831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aboutme.ru/upload/resize_cache/iblock/544/940_540_1/uprazhneniya_na_koordinatsiyu_fitnes_dlya_razvitiya_chuvstva_ravnovesiya_i_bala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0497"/>
            <a:ext cx="2213874" cy="1477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43560"/>
            <a:ext cx="1775121" cy="11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88078"/>
            <a:ext cx="215918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norexsport.ru/wp-content/uploads/2016/11/143-1-1024x5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92" y="2854167"/>
            <a:ext cx="2270648" cy="131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const-sport.ru/upload/iblock/d4f/d4f7b7daa826673315fd07fa030ca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2" y="4549732"/>
            <a:ext cx="3236313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0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641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фитбол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-гимнастикой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11960" cy="224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8375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большинство групп мышц,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большей амплитудой,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находятся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напряжении,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снижается нагрузка на нижние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конечности,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способствуют тренировке мышц тазового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дна,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улучшают венозный  отток крови с нижних конечностей,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улучшают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кровообращение в области малого таза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способствуют лечению таких заболеваний как остеохондроз, сколиоз, неврастения, астеноневротический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синдром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активизирует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систему капиллярного орошения внутренних органов и микроциркуляцию в межпозвоночных дисках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/>
              <a:ea typeface="Times New Roman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65516"/>
            <a:ext cx="3384376" cy="270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9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8227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дополнительным средствам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АФК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механотерапия (упражнения на тренажерах, блоковых установках)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БОС-терапия (занятия психоэмоциональной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 и тренинг опорно-двигательного аппарата) 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nfodeshevle.ru/17091-1-home_default/%D0%91%D0%B5%D0%B3%D0%BE%D0%B2%D0%B0%D1%8F-%D0%B4%D0%BE%D1%80%D0%BE%D0%B6%D0%BA%D0%B0-bencarfitness-ts2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8780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ealth-fitnes.ru/cimg/2015/041120/0747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99769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ernikova-neiro.ru/assets/images/img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82884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arbat25.ru/assets/main/images/nashi%20metodi/apparat-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93011"/>
            <a:ext cx="3002459" cy="200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тренажерном зале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789040"/>
            <a:ext cx="7632848" cy="2520280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укрепление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мышечного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корсета</a:t>
            </a:r>
          </a:p>
          <a:p>
            <a:pPr marL="5715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улучшение координации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движений</a:t>
            </a:r>
          </a:p>
          <a:p>
            <a:pPr marL="5715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и совершенствование психофизических возможностей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инвалида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утраченных вследствие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заболевания</a:t>
            </a:r>
          </a:p>
          <a:p>
            <a:pPr marL="5715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волевых качеств личности, навыков общения, бережного отношения к своему здоровью.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6520"/>
            <a:ext cx="2811016" cy="291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630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683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451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Комплексный подход  к проведению занятий адаптивной физической культуры в инклюзивном Вузе </vt:lpstr>
      <vt:lpstr>Презентация PowerPoint</vt:lpstr>
      <vt:lpstr>Особенно важным является подбор специальных средств АФК: физических упражнений, элементов спортивных игр и доступных видов спорта при ограниченных возможностях здоровья </vt:lpstr>
      <vt:lpstr>Презентация PowerPoint</vt:lpstr>
      <vt:lpstr>Презентация PowerPoint</vt:lpstr>
      <vt:lpstr>Основными средствами лечебной физкультуры являются физические упражнения, используемые с лечебной целью.  </vt:lpstr>
      <vt:lpstr>Занятия фитбол-гимнастикой </vt:lpstr>
      <vt:lpstr>К дополнительным средствам АФК относится механотерапия (упражнения на тренажерах, блоковых установках) , БОС-терапия (занятия психоэмоциональной разгрузки и тренинг опорно-двигательного аппарата) ,массаж</vt:lpstr>
      <vt:lpstr>Занятия в тренажерном зале </vt:lpstr>
      <vt:lpstr>Биологическая обратная связь-терапия </vt:lpstr>
      <vt:lpstr>Презентация PowerPoint</vt:lpstr>
      <vt:lpstr>Массаж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физическая культура</dc:title>
  <dc:creator>Александрова Екатерина Викторовна</dc:creator>
  <cp:lastModifiedBy>Шмелева Надежда Александровна</cp:lastModifiedBy>
  <cp:revision>44</cp:revision>
  <dcterms:created xsi:type="dcterms:W3CDTF">2017-11-27T12:03:35Z</dcterms:created>
  <dcterms:modified xsi:type="dcterms:W3CDTF">2017-11-30T09:13:56Z</dcterms:modified>
</cp:coreProperties>
</file>