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3" r:id="rId2"/>
    <p:sldId id="274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5" r:id="rId20"/>
  </p:sldIdLst>
  <p:sldSz cx="9144000" cy="6858000" type="screen4x3"/>
  <p:notesSz cx="6858000" cy="9144000"/>
  <p:photoAlbum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1" d="100"/>
          <a:sy n="111" d="100"/>
        </p:scale>
        <p:origin x="-1614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B59CE0-557A-4694-9D61-864CCD426C65}" type="datetimeFigureOut">
              <a:rPr lang="ru-RU" smtClean="0"/>
              <a:t>04.09.2017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7D272E-6CAB-442A-AD99-105DB966158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91839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B59CE0-557A-4694-9D61-864CCD426C65}" type="datetimeFigureOut">
              <a:rPr lang="ru-RU" smtClean="0"/>
              <a:t>04.09.2017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7D272E-6CAB-442A-AD99-105DB966158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73650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B59CE0-557A-4694-9D61-864CCD426C65}" type="datetimeFigureOut">
              <a:rPr lang="ru-RU" smtClean="0"/>
              <a:t>04.09.2017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7D272E-6CAB-442A-AD99-105DB966158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17277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B59CE0-557A-4694-9D61-864CCD426C65}" type="datetimeFigureOut">
              <a:rPr lang="ru-RU" smtClean="0"/>
              <a:t>04.09.2017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7D272E-6CAB-442A-AD99-105DB966158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16956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B59CE0-557A-4694-9D61-864CCD426C65}" type="datetimeFigureOut">
              <a:rPr lang="ru-RU" smtClean="0"/>
              <a:t>04.09.2017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7D272E-6CAB-442A-AD99-105DB966158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15926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B59CE0-557A-4694-9D61-864CCD426C65}" type="datetimeFigureOut">
              <a:rPr lang="ru-RU" smtClean="0"/>
              <a:t>04.09.2017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7D272E-6CAB-442A-AD99-105DB966158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93211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B59CE0-557A-4694-9D61-864CCD426C65}" type="datetimeFigureOut">
              <a:rPr lang="ru-RU" smtClean="0"/>
              <a:t>04.09.2017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7D272E-6CAB-442A-AD99-105DB966158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43451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B59CE0-557A-4694-9D61-864CCD426C65}" type="datetimeFigureOut">
              <a:rPr lang="ru-RU" smtClean="0"/>
              <a:t>04.09.2017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7D272E-6CAB-442A-AD99-105DB966158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61319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B59CE0-557A-4694-9D61-864CCD426C65}" type="datetimeFigureOut">
              <a:rPr lang="ru-RU" smtClean="0"/>
              <a:t>04.09.2017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7D272E-6CAB-442A-AD99-105DB966158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62150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B59CE0-557A-4694-9D61-864CCD426C65}" type="datetimeFigureOut">
              <a:rPr lang="ru-RU" smtClean="0"/>
              <a:t>04.09.2017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7D272E-6CAB-442A-AD99-105DB966158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92882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B59CE0-557A-4694-9D61-864CCD426C65}" type="datetimeFigureOut">
              <a:rPr lang="ru-RU" smtClean="0"/>
              <a:t>04.09.2017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7D272E-6CAB-442A-AD99-105DB966158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1468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B59CE0-557A-4694-9D61-864CCD426C65}" type="datetimeFigureOut">
              <a:rPr lang="ru-RU" smtClean="0"/>
              <a:t>04.09.2017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7D272E-6CAB-442A-AD99-105DB966158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44089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3600451"/>
          </a:xfrm>
        </p:spPr>
        <p:txBody>
          <a:bodyPr>
            <a:normAutofit fontScale="90000"/>
          </a:bodyPr>
          <a:lstStyle/>
          <a:p>
            <a:pPr lvl="0">
              <a:spcBef>
                <a:spcPts val="0"/>
              </a:spcBef>
            </a:pP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/>
            </a:r>
            <a:b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</a:b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/>
            </a:r>
            <a:b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</a:b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/>
            </a:r>
            <a:b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</a:b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/>
            </a:r>
            <a:b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/>
            </a:r>
            <a:b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</a:b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/>
            </a:r>
            <a:b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/>
            </a:r>
            <a:b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</a:b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/>
            </a:r>
            <a:b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/>
            </a:r>
            <a:b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</a:br>
            <a:r>
              <a:rPr lang="ru-RU" sz="22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Фонд поддержки детей</a:t>
            </a:r>
            <a:r>
              <a:rPr lang="ru-RU" sz="2200" b="1" dirty="0">
                <a:solidFill>
                  <a:schemeClr val="bg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/>
            </a:r>
            <a:br>
              <a:rPr lang="ru-RU" sz="2200" b="1" dirty="0">
                <a:solidFill>
                  <a:schemeClr val="bg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</a:br>
            <a:r>
              <a:rPr lang="ru-RU" sz="22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находящихся в трудной </a:t>
            </a:r>
            <a:br>
              <a:rPr lang="ru-RU" sz="22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</a:br>
            <a:r>
              <a:rPr lang="ru-RU" sz="22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жизненной ситуации</a:t>
            </a:r>
            <a:r>
              <a:rPr lang="ru-RU" sz="2200" b="1" dirty="0">
                <a:solidFill>
                  <a:schemeClr val="bg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/>
            </a:r>
            <a:br>
              <a:rPr lang="ru-RU" sz="2200" b="1" dirty="0">
                <a:solidFill>
                  <a:schemeClr val="bg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</a:br>
            <a:r>
              <a:rPr lang="ru-RU" sz="1800" b="1" dirty="0" smtClean="0">
                <a:solidFill>
                  <a:schemeClr val="bg1"/>
                </a:solidFill>
                <a:latin typeface="Times New Roman"/>
                <a:ea typeface="Times New Roman"/>
              </a:rPr>
              <a:t/>
            </a:r>
            <a:br>
              <a:rPr lang="ru-RU" sz="1800" b="1" dirty="0" smtClean="0">
                <a:solidFill>
                  <a:schemeClr val="bg1"/>
                </a:solidFill>
                <a:latin typeface="Times New Roman"/>
                <a:ea typeface="Times New Roman"/>
              </a:rPr>
            </a:br>
            <a:r>
              <a:rPr lang="ru-RU" sz="1800" b="1" dirty="0" smtClean="0">
                <a:solidFill>
                  <a:schemeClr val="bg1"/>
                </a:solidFill>
                <a:latin typeface="Times New Roman"/>
                <a:ea typeface="Times New Roman"/>
              </a:rPr>
              <a:t>ФГБОУИ </a:t>
            </a:r>
            <a:r>
              <a:rPr lang="ru-RU" sz="1800" b="1" dirty="0">
                <a:solidFill>
                  <a:schemeClr val="bg1"/>
                </a:solidFill>
                <a:latin typeface="Times New Roman"/>
                <a:ea typeface="Times New Roman"/>
              </a:rPr>
              <a:t>ВО «Московский государственный </a:t>
            </a:r>
            <a:br>
              <a:rPr lang="ru-RU" sz="1800" b="1" dirty="0">
                <a:solidFill>
                  <a:schemeClr val="bg1"/>
                </a:solidFill>
                <a:latin typeface="Times New Roman"/>
                <a:ea typeface="Times New Roman"/>
              </a:rPr>
            </a:br>
            <a:r>
              <a:rPr lang="ru-RU" sz="1800" b="1" dirty="0" smtClean="0">
                <a:solidFill>
                  <a:schemeClr val="bg1"/>
                </a:solidFill>
                <a:latin typeface="Times New Roman"/>
                <a:ea typeface="Times New Roman"/>
              </a:rPr>
              <a:t>гуманитарно-экономический университет»</a:t>
            </a:r>
            <a:br>
              <a:rPr lang="ru-RU" sz="1800" b="1" dirty="0" smtClean="0">
                <a:solidFill>
                  <a:schemeClr val="bg1"/>
                </a:solidFill>
                <a:latin typeface="Times New Roman"/>
                <a:ea typeface="Times New Roman"/>
              </a:rPr>
            </a:br>
            <a:r>
              <a:rPr lang="ru-RU" sz="1800" b="1" dirty="0">
                <a:solidFill>
                  <a:schemeClr val="bg1"/>
                </a:solidFill>
                <a:latin typeface="Times New Roman"/>
                <a:ea typeface="Times New Roman"/>
              </a:rPr>
              <a:t/>
            </a:r>
            <a:br>
              <a:rPr lang="ru-RU" sz="1800" b="1" dirty="0">
                <a:solidFill>
                  <a:schemeClr val="bg1"/>
                </a:solidFill>
                <a:latin typeface="Times New Roman"/>
                <a:ea typeface="Times New Roman"/>
              </a:rPr>
            </a:br>
            <a:r>
              <a:rPr lang="ru-RU" sz="1800" b="1" dirty="0" smtClean="0">
                <a:solidFill>
                  <a:schemeClr val="bg1"/>
                </a:solidFill>
                <a:latin typeface="Times New Roman"/>
                <a:ea typeface="Times New Roman"/>
              </a:rPr>
              <a:t/>
            </a:r>
            <a:br>
              <a:rPr lang="ru-RU" sz="1800" b="1" dirty="0" smtClean="0">
                <a:solidFill>
                  <a:schemeClr val="bg1"/>
                </a:solidFill>
                <a:latin typeface="Times New Roman"/>
                <a:ea typeface="Times New Roman"/>
              </a:rPr>
            </a:br>
            <a:r>
              <a:rPr lang="ru-RU" sz="1800" b="1" dirty="0" smtClean="0">
                <a:solidFill>
                  <a:schemeClr val="bg1"/>
                </a:solidFill>
                <a:latin typeface="Times New Roman"/>
                <a:ea typeface="Times New Roman"/>
              </a:rPr>
              <a:t/>
            </a:r>
            <a:br>
              <a:rPr lang="ru-RU" sz="1800" b="1" dirty="0" smtClean="0">
                <a:solidFill>
                  <a:schemeClr val="bg1"/>
                </a:solidFill>
                <a:latin typeface="Times New Roman"/>
                <a:ea typeface="Times New Roman"/>
              </a:rPr>
            </a:br>
            <a:r>
              <a:rPr lang="ru-RU" sz="16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/>
            </a:r>
            <a:br>
              <a:rPr lang="ru-RU" sz="16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</a:br>
            <a:endParaRPr lang="ru-RU" sz="31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51520" y="2420888"/>
            <a:ext cx="8640960" cy="4248472"/>
          </a:xfrm>
        </p:spPr>
        <p:txBody>
          <a:bodyPr>
            <a:normAutofit fontScale="85000" lnSpcReduction="20000"/>
          </a:bodyPr>
          <a:lstStyle/>
          <a:p>
            <a:pPr>
              <a:spcBef>
                <a:spcPts val="0"/>
              </a:spcBef>
            </a:pPr>
            <a:endParaRPr lang="ru-RU" sz="28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</a:pPr>
            <a:endParaRPr lang="ru-RU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</a:pPr>
            <a:r>
              <a:rPr lang="ru-RU" sz="28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Aharoni" panose="02010803020104030203" pitchFamily="2" charset="-79"/>
              </a:rPr>
              <a:t>Портфолио</a:t>
            </a:r>
          </a:p>
          <a:p>
            <a:pPr>
              <a:spcBef>
                <a:spcPts val="0"/>
              </a:spcBef>
            </a:pPr>
            <a:r>
              <a:rPr lang="ru-RU" sz="28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Aharoni" panose="02010803020104030203" pitchFamily="2" charset="-79"/>
              </a:rPr>
              <a:t> участника  проекта </a:t>
            </a:r>
          </a:p>
          <a:p>
            <a:pPr>
              <a:spcBef>
                <a:spcPts val="0"/>
              </a:spcBef>
            </a:pPr>
            <a:r>
              <a:rPr lang="ru-RU" sz="28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Aharoni" panose="02010803020104030203" pitchFamily="2" charset="-79"/>
              </a:rPr>
              <a:t>«</a:t>
            </a:r>
            <a:r>
              <a:rPr lang="ru-RU" sz="2800" b="1" i="1" dirty="0">
                <a:solidFill>
                  <a:srgbClr val="0070C0"/>
                </a:solidFill>
                <a:latin typeface="Times New Roman" panose="02020603050405020304" pitchFamily="18" charset="0"/>
                <a:cs typeface="Aharoni" panose="02010803020104030203" pitchFamily="2" charset="-79"/>
              </a:rPr>
              <a:t>От адаптивной физической культуры – к эффективной инклюзии</a:t>
            </a:r>
            <a:r>
              <a:rPr lang="ru-RU" sz="28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Aharoni" panose="02010803020104030203" pitchFamily="2" charset="-79"/>
              </a:rPr>
              <a:t>»</a:t>
            </a:r>
          </a:p>
          <a:p>
            <a:pPr>
              <a:spcBef>
                <a:spcPts val="0"/>
              </a:spcBef>
            </a:pPr>
            <a:endParaRPr lang="ru-RU" sz="2800" b="1" i="1" dirty="0" smtClean="0">
              <a:solidFill>
                <a:srgbClr val="0070C0"/>
              </a:solidFill>
              <a:latin typeface="Times New Roman" panose="02020603050405020304" pitchFamily="18" charset="0"/>
              <a:cs typeface="Aharoni" panose="02010803020104030203" pitchFamily="2" charset="-79"/>
            </a:endParaRPr>
          </a:p>
          <a:p>
            <a:pPr algn="l">
              <a:spcBef>
                <a:spcPts val="0"/>
              </a:spcBef>
            </a:pPr>
            <a:endParaRPr lang="ru-RU" b="1" i="1" dirty="0" smtClean="0">
              <a:solidFill>
                <a:srgbClr val="0070C0"/>
              </a:solidFill>
              <a:latin typeface="Times New Roman" panose="02020603050405020304" pitchFamily="18" charset="0"/>
              <a:cs typeface="Aharoni" panose="02010803020104030203" pitchFamily="2" charset="-79"/>
            </a:endParaRPr>
          </a:p>
          <a:p>
            <a:pPr algn="l">
              <a:spcBef>
                <a:spcPts val="0"/>
              </a:spcBef>
            </a:pPr>
            <a:endParaRPr lang="ru-RU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spcBef>
                <a:spcPts val="0"/>
              </a:spcBef>
            </a:pPr>
            <a:endParaRPr lang="ru-RU" b="1" dirty="0" smtClean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ts val="0"/>
              </a:spcBef>
            </a:pPr>
            <a:endParaRPr lang="ru-RU" sz="1600" b="1" i="1" dirty="0" smtClean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ts val="0"/>
              </a:spcBef>
            </a:pPr>
            <a:endParaRPr lang="ru-RU" sz="1600" b="1" i="1" dirty="0" smtClean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ts val="0"/>
              </a:spcBef>
            </a:pPr>
            <a:endParaRPr lang="ru-RU" sz="1600" b="1" i="1" dirty="0" smtClean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ts val="0"/>
              </a:spcBef>
            </a:pPr>
            <a:endParaRPr lang="ru-RU" sz="1600" b="1" i="1" dirty="0" smtClean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>
              <a:spcBef>
                <a:spcPts val="0"/>
              </a:spcBef>
            </a:pPr>
            <a:endParaRPr lang="ru-RU" sz="1200" b="1" i="1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>
              <a:spcBef>
                <a:spcPts val="0"/>
              </a:spcBef>
            </a:pPr>
            <a:endParaRPr lang="ru-RU" sz="1200" b="1" i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>
              <a:spcBef>
                <a:spcPts val="0"/>
              </a:spcBef>
            </a:pPr>
            <a:r>
              <a:rPr lang="ru-RU" sz="12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01 сентября 2017 года</a:t>
            </a:r>
            <a:endParaRPr lang="ru-RU" sz="1200" b="1" i="1" dirty="0" smtClean="0">
              <a:solidFill>
                <a:srgbClr val="0070C0"/>
              </a:solidFill>
              <a:latin typeface="Times New Roman"/>
              <a:ea typeface="Times New Roman"/>
            </a:endParaRPr>
          </a:p>
        </p:txBody>
      </p:sp>
      <p:pic>
        <p:nvPicPr>
          <p:cNvPr id="1027" name="Picture 3" descr="\\10.10.11.5\#общая папка обмена мггэи\МГГЭИ\ИВЦ\общая документация\Логотипы МГСГИ\МГГЭУ\MGGEI_Logo_Final_6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272664"/>
            <a:ext cx="1872208" cy="1788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shmeleva\Desktop\image2-1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380"/>
            <a:ext cx="2049016" cy="1895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2783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_419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753249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_420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987791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_422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682746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_428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594878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_671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817406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_672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311135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0486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4586794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0490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3549662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0496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6169740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51520" y="272664"/>
            <a:ext cx="8712968" cy="1802789"/>
          </a:xfrm>
        </p:spPr>
        <p:txBody>
          <a:bodyPr>
            <a:normAutofit fontScale="90000"/>
          </a:bodyPr>
          <a:lstStyle/>
          <a:p>
            <a:pPr>
              <a:spcBef>
                <a:spcPts val="0"/>
              </a:spcBef>
            </a:pPr>
            <a:r>
              <a:rPr lang="ru-RU" sz="1800" b="1" dirty="0" smtClean="0">
                <a:solidFill>
                  <a:prstClr val="white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/>
            </a:r>
            <a:br>
              <a:rPr lang="ru-RU" sz="1800" b="1" dirty="0" smtClean="0">
                <a:solidFill>
                  <a:prstClr val="white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</a:br>
            <a:r>
              <a:rPr lang="ru-RU" sz="1800" b="1" dirty="0">
                <a:solidFill>
                  <a:prstClr val="white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/>
            </a:r>
            <a:br>
              <a:rPr lang="ru-RU" sz="1800" b="1" dirty="0">
                <a:solidFill>
                  <a:prstClr val="white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</a:br>
            <a:r>
              <a:rPr lang="ru-RU" sz="1800" b="1" dirty="0" smtClean="0">
                <a:solidFill>
                  <a:prstClr val="white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/>
            </a:r>
            <a:br>
              <a:rPr lang="ru-RU" sz="1800" b="1" dirty="0" smtClean="0">
                <a:solidFill>
                  <a:prstClr val="white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</a:br>
            <a:r>
              <a:rPr lang="ru-RU" sz="1800" b="1" dirty="0" smtClean="0">
                <a:solidFill>
                  <a:prstClr val="white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/>
            </a:r>
            <a:br>
              <a:rPr lang="ru-RU" sz="1800" b="1" dirty="0" smtClean="0">
                <a:solidFill>
                  <a:prstClr val="white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</a:br>
            <a:r>
              <a:rPr lang="ru-RU" sz="1800" b="1" dirty="0">
                <a:solidFill>
                  <a:prstClr val="white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/>
            </a:r>
            <a:br>
              <a:rPr lang="ru-RU" sz="1800" b="1" dirty="0">
                <a:solidFill>
                  <a:prstClr val="white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</a:br>
            <a:r>
              <a:rPr lang="ru-RU" sz="1800" b="1" dirty="0" smtClean="0">
                <a:solidFill>
                  <a:prstClr val="white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Фонд </a:t>
            </a:r>
            <a:r>
              <a:rPr lang="ru-RU" sz="1800" b="1" dirty="0">
                <a:solidFill>
                  <a:prstClr val="white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поддержки детей</a:t>
            </a:r>
            <a:br>
              <a:rPr lang="ru-RU" sz="1800" b="1" dirty="0">
                <a:solidFill>
                  <a:prstClr val="white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</a:br>
            <a:r>
              <a:rPr lang="ru-RU" sz="1800" b="1" dirty="0">
                <a:solidFill>
                  <a:prstClr val="white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находящихся в трудной </a:t>
            </a:r>
            <a:br>
              <a:rPr lang="ru-RU" sz="1800" b="1" dirty="0">
                <a:solidFill>
                  <a:prstClr val="white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</a:br>
            <a:r>
              <a:rPr lang="ru-RU" sz="1800" b="1" dirty="0">
                <a:solidFill>
                  <a:prstClr val="white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жизненной </a:t>
            </a:r>
            <a:r>
              <a:rPr lang="ru-RU" sz="1800" b="1" dirty="0" smtClean="0">
                <a:solidFill>
                  <a:prstClr val="white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ситуации</a:t>
            </a:r>
            <a:r>
              <a:rPr lang="ru-RU" sz="18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/>
            </a:r>
            <a:br>
              <a:rPr lang="ru-RU" sz="18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</a:br>
            <a:r>
              <a:rPr lang="ru-RU" sz="1800" b="1" dirty="0">
                <a:solidFill>
                  <a:prstClr val="white"/>
                </a:solidFill>
                <a:latin typeface="Times New Roman"/>
                <a:ea typeface="Times New Roman"/>
              </a:rPr>
              <a:t>ФГБОУИ ВО </a:t>
            </a:r>
            <a:r>
              <a:rPr lang="ru-RU" sz="1800" b="1" dirty="0" smtClean="0">
                <a:solidFill>
                  <a:prstClr val="white"/>
                </a:solidFill>
                <a:latin typeface="Times New Roman"/>
                <a:ea typeface="Times New Roman"/>
              </a:rPr>
              <a:t/>
            </a:r>
            <a:br>
              <a:rPr lang="ru-RU" sz="1800" b="1" dirty="0" smtClean="0">
                <a:solidFill>
                  <a:prstClr val="white"/>
                </a:solidFill>
                <a:latin typeface="Times New Roman"/>
                <a:ea typeface="Times New Roman"/>
              </a:rPr>
            </a:br>
            <a:r>
              <a:rPr lang="ru-RU" sz="1800" b="1" dirty="0" smtClean="0">
                <a:solidFill>
                  <a:prstClr val="white"/>
                </a:solidFill>
                <a:latin typeface="Times New Roman"/>
                <a:ea typeface="Times New Roman"/>
              </a:rPr>
              <a:t>«</a:t>
            </a:r>
            <a:r>
              <a:rPr lang="ru-RU" sz="1800" b="1" dirty="0">
                <a:solidFill>
                  <a:prstClr val="white"/>
                </a:solidFill>
                <a:latin typeface="Times New Roman"/>
                <a:ea typeface="Times New Roman"/>
              </a:rPr>
              <a:t>Московский государственный </a:t>
            </a:r>
            <a:br>
              <a:rPr lang="ru-RU" sz="1800" b="1" dirty="0">
                <a:solidFill>
                  <a:prstClr val="white"/>
                </a:solidFill>
                <a:latin typeface="Times New Roman"/>
                <a:ea typeface="Times New Roman"/>
              </a:rPr>
            </a:br>
            <a:r>
              <a:rPr lang="ru-RU" sz="1800" b="1" dirty="0">
                <a:solidFill>
                  <a:prstClr val="white"/>
                </a:solidFill>
                <a:latin typeface="Times New Roman"/>
                <a:ea typeface="Times New Roman"/>
              </a:rPr>
              <a:t>гуманитарно-экономический </a:t>
            </a:r>
            <a:r>
              <a:rPr lang="ru-RU" sz="1800" b="1" dirty="0" smtClean="0">
                <a:solidFill>
                  <a:prstClr val="white"/>
                </a:solidFill>
                <a:latin typeface="Times New Roman"/>
                <a:ea typeface="Times New Roman"/>
              </a:rPr>
              <a:t>университет»</a:t>
            </a:r>
            <a:br>
              <a:rPr lang="ru-RU" sz="1800" b="1" dirty="0" smtClean="0">
                <a:solidFill>
                  <a:prstClr val="white"/>
                </a:solidFill>
                <a:latin typeface="Times New Roman"/>
                <a:ea typeface="Times New Roman"/>
              </a:rPr>
            </a:br>
            <a:endParaRPr lang="ru-RU" sz="1800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7" name="Picture 3" descr="\\10.10.11.5\#общая папка обмена мггэи\МГГЭИ\ИВЦ\общая документация\Логотипы МГСГИ\МГГЭУ\MGGEI_Logo_Final_6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272664"/>
            <a:ext cx="1800200" cy="1632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272665"/>
            <a:ext cx="2016224" cy="1716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483768" y="1905507"/>
            <a:ext cx="4248472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dirty="0">
                <a:solidFill>
                  <a:prstClr val="white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/>
            </a:r>
            <a:br>
              <a:rPr lang="ru-RU" sz="2200" dirty="0">
                <a:solidFill>
                  <a:prstClr val="white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</a:br>
            <a:r>
              <a:rPr lang="ru-RU" b="1" dirty="0">
                <a:solidFill>
                  <a:prstClr val="white"/>
                </a:solidFill>
                <a:latin typeface="Times New Roman"/>
                <a:ea typeface="Times New Roman"/>
              </a:rPr>
              <a:t/>
            </a:r>
            <a:br>
              <a:rPr lang="ru-RU" b="1" dirty="0">
                <a:solidFill>
                  <a:prstClr val="white"/>
                </a:solidFill>
                <a:latin typeface="Times New Roman"/>
                <a:ea typeface="Times New Roman"/>
              </a:rPr>
            </a:br>
            <a:endParaRPr lang="ru-RU" b="1" dirty="0" smtClean="0">
              <a:solidFill>
                <a:prstClr val="white"/>
              </a:solidFill>
              <a:latin typeface="Times New Roman"/>
              <a:ea typeface="Times New Roman"/>
            </a:endParaRPr>
          </a:p>
          <a:p>
            <a:endParaRPr lang="ru-RU" b="1" dirty="0">
              <a:solidFill>
                <a:prstClr val="white"/>
              </a:solidFill>
              <a:latin typeface="Times New Roman"/>
              <a:ea typeface="Times New Roman"/>
            </a:endParaRPr>
          </a:p>
          <a:p>
            <a:r>
              <a:rPr lang="ru-RU" b="1" dirty="0">
                <a:solidFill>
                  <a:prstClr val="white"/>
                </a:solidFill>
                <a:latin typeface="Times New Roman"/>
                <a:ea typeface="Times New Roman"/>
              </a:rPr>
              <a:t/>
            </a:r>
            <a:br>
              <a:rPr lang="ru-RU" b="1" dirty="0">
                <a:solidFill>
                  <a:prstClr val="white"/>
                </a:solidFill>
                <a:latin typeface="Times New Roman"/>
                <a:ea typeface="Times New Roman"/>
              </a:rPr>
            </a:br>
            <a:r>
              <a:rPr lang="ru-RU" b="1" dirty="0">
                <a:solidFill>
                  <a:prstClr val="white"/>
                </a:solidFill>
                <a:latin typeface="Times New Roman"/>
                <a:ea typeface="Times New Roman"/>
              </a:rPr>
              <a:t/>
            </a:r>
            <a:br>
              <a:rPr lang="ru-RU" b="1" dirty="0">
                <a:solidFill>
                  <a:prstClr val="white"/>
                </a:solidFill>
                <a:latin typeface="Times New Roman"/>
                <a:ea typeface="Times New Roman"/>
              </a:rPr>
            </a:b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85393" y="2075453"/>
            <a:ext cx="8535079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buClr>
                <a:srgbClr val="31B6FD"/>
              </a:buClr>
              <a:buSzPct val="100000"/>
            </a:pPr>
            <a:r>
              <a:rPr lang="ru-RU" sz="16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Итоги реализации  проекта :</a:t>
            </a:r>
          </a:p>
          <a:p>
            <a:pPr lvl="0">
              <a:buClr>
                <a:srgbClr val="31B6FD"/>
              </a:buClr>
              <a:buSzPct val="100000"/>
            </a:pPr>
            <a:r>
              <a:rPr lang="ru-RU" sz="16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с</a:t>
            </a:r>
            <a:r>
              <a:rPr lang="ru-RU" sz="1600" b="1" i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оздана материально-техническая </a:t>
            </a:r>
            <a:r>
              <a:rPr lang="ru-RU" sz="1600" b="1" i="1" dirty="0">
                <a:solidFill>
                  <a:srgbClr val="0070C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и </a:t>
            </a:r>
            <a:r>
              <a:rPr lang="ru-RU" sz="1600" b="1" i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методическая основа </a:t>
            </a:r>
            <a:r>
              <a:rPr lang="ru-RU" sz="1600" b="1" i="1" dirty="0">
                <a:solidFill>
                  <a:srgbClr val="0070C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адаптивной физической культуры как средства реабилитации и социальной адаптации детей подросткового возраста  </a:t>
            </a:r>
            <a:r>
              <a:rPr lang="ru-RU" sz="1600" b="1" i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с </a:t>
            </a:r>
            <a:r>
              <a:rPr lang="ru-RU" sz="1600" b="1" i="1" dirty="0">
                <a:solidFill>
                  <a:srgbClr val="0070C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нарушениями опорно-двигательной </a:t>
            </a:r>
            <a:r>
              <a:rPr lang="ru-RU" sz="1600" b="1" i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системы;</a:t>
            </a:r>
            <a:endParaRPr lang="ru-RU" sz="1600" b="1" i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b="1" i="1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-подготовлена  материально-техническая </a:t>
            </a:r>
            <a:r>
              <a:rPr lang="ru-RU" sz="1600" b="1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и </a:t>
            </a:r>
            <a:r>
              <a:rPr lang="ru-RU" sz="1600" b="1" i="1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методическая база </a:t>
            </a:r>
            <a:r>
              <a:rPr lang="ru-RU" sz="1600" b="1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по использованию в рамках АФК базовых и специализированных тренажеров, а также фитбол-гимнастики (комплекс АФК</a:t>
            </a:r>
            <a:r>
              <a:rPr lang="ru-RU" sz="1600" b="1" i="1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) </a:t>
            </a:r>
            <a:r>
              <a:rPr lang="ru-RU" sz="1600" b="1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в зависимости от вида заболевания и степени </a:t>
            </a:r>
            <a:r>
              <a:rPr lang="ru-RU" sz="1600" b="1" i="1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нарушения;</a:t>
            </a:r>
            <a:endParaRPr lang="ru-RU" sz="1600" b="1" i="1" dirty="0">
              <a:solidFill>
                <a:srgbClr val="0070C0"/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  <a:p>
            <a:r>
              <a:rPr lang="ru-RU" sz="1600" b="1" i="1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-проведена секционная работа </a:t>
            </a:r>
            <a:r>
              <a:rPr lang="ru-RU" sz="1600" b="1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по АФК в целях реабилитации и социальной адаптации детей-инвалидов с нарушениями </a:t>
            </a:r>
            <a:r>
              <a:rPr lang="ru-RU" sz="1600" b="1" i="1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ОДС;</a:t>
            </a:r>
          </a:p>
          <a:p>
            <a:r>
              <a:rPr lang="ru-RU" sz="1600" b="1" i="1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- разработаны и изданы методические материалы по адаптивной физической культуре для специалистов по АФК,  и  родителей по использованию фитбол-гимнастики в домашних условиях;</a:t>
            </a:r>
            <a:endParaRPr lang="ru-RU" sz="1600" b="1" i="1" dirty="0">
              <a:solidFill>
                <a:srgbClr val="0070C0"/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  <a:p>
            <a:r>
              <a:rPr lang="ru-RU" sz="1600" b="1" i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-проведена  </a:t>
            </a:r>
            <a:r>
              <a:rPr lang="ru-RU" sz="16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итоговая конференция </a:t>
            </a:r>
            <a:r>
              <a:rPr lang="ru-RU" sz="1600" b="1" i="1" dirty="0">
                <a:solidFill>
                  <a:srgbClr val="0070C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руководителей, специалистов  организаций, занимающихся вопросами АФК, участников Проекта, заинтересованных руководителей образовательных организаций Москвы, Московской  и </a:t>
            </a:r>
            <a:r>
              <a:rPr lang="ru-RU" sz="1600" b="1" i="1">
                <a:solidFill>
                  <a:srgbClr val="0070C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Рязанской </a:t>
            </a:r>
            <a:r>
              <a:rPr lang="ru-RU" sz="1600" b="1" i="1" smtClean="0">
                <a:solidFill>
                  <a:srgbClr val="0070C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областей</a:t>
            </a:r>
          </a:p>
          <a:p>
            <a:r>
              <a:rPr lang="ru-RU" sz="16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 От АФК – к эффективной инклюзии».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7020272" y="5229200"/>
            <a:ext cx="212372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>
              <a:buClr>
                <a:srgbClr val="31B6FD"/>
              </a:buClr>
              <a:buSzPct val="100000"/>
            </a:pPr>
            <a:endParaRPr lang="ru-RU" sz="1200" b="1" i="1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r">
              <a:buClr>
                <a:srgbClr val="31B6FD"/>
              </a:buClr>
              <a:buSzPct val="100000"/>
            </a:pPr>
            <a:endParaRPr lang="ru-RU" sz="1200" b="1" i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r">
              <a:buClr>
                <a:srgbClr val="31B6FD"/>
              </a:buClr>
              <a:buSzPct val="100000"/>
            </a:pPr>
            <a:endParaRPr lang="ru-RU" sz="1200" b="1" i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r">
              <a:buClr>
                <a:srgbClr val="31B6FD"/>
              </a:buClr>
              <a:buSzPct val="100000"/>
            </a:pPr>
            <a:endParaRPr lang="ru-RU" sz="1200" b="1" i="1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r">
              <a:buClr>
                <a:srgbClr val="31B6FD"/>
              </a:buClr>
              <a:buSzPct val="100000"/>
            </a:pPr>
            <a:endParaRPr lang="ru-RU" sz="1200" b="1" i="1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r">
              <a:buClr>
                <a:srgbClr val="31B6FD"/>
              </a:buClr>
              <a:buSzPct val="100000"/>
            </a:pPr>
            <a:r>
              <a:rPr lang="ru-RU" sz="12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МГГЭУ</a:t>
            </a:r>
            <a:endParaRPr lang="ru-RU" sz="1200" b="1" i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r">
              <a:buClr>
                <a:srgbClr val="31B6FD"/>
              </a:buClr>
              <a:buSzPct val="100000"/>
            </a:pPr>
            <a:r>
              <a:rPr lang="ru-RU" sz="1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01 сентября 2017 года</a:t>
            </a:r>
            <a:endParaRPr lang="ru-RU" sz="1200" b="1" i="1" dirty="0">
              <a:solidFill>
                <a:srgbClr val="0070C0"/>
              </a:solidFill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406203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51520" y="272664"/>
            <a:ext cx="8712967" cy="2076216"/>
          </a:xfrm>
        </p:spPr>
        <p:txBody>
          <a:bodyPr>
            <a:normAutofit fontScale="90000"/>
          </a:bodyPr>
          <a:lstStyle/>
          <a:p>
            <a:pPr>
              <a:spcBef>
                <a:spcPts val="0"/>
              </a:spcBef>
            </a:pPr>
            <a:r>
              <a:rPr lang="ru-RU" sz="1800" b="1" dirty="0" smtClean="0">
                <a:solidFill>
                  <a:prstClr val="white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/>
            </a:r>
            <a:br>
              <a:rPr lang="ru-RU" sz="1800" b="1" dirty="0" smtClean="0">
                <a:solidFill>
                  <a:prstClr val="white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</a:br>
            <a:r>
              <a:rPr lang="ru-RU" sz="1800" b="1" dirty="0">
                <a:solidFill>
                  <a:prstClr val="white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/>
            </a:r>
            <a:br>
              <a:rPr lang="ru-RU" sz="1800" b="1" dirty="0">
                <a:solidFill>
                  <a:prstClr val="white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</a:br>
            <a:r>
              <a:rPr lang="ru-RU" sz="1800" b="1" dirty="0" smtClean="0">
                <a:solidFill>
                  <a:prstClr val="white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/>
            </a:r>
            <a:br>
              <a:rPr lang="ru-RU" sz="1800" b="1" dirty="0" smtClean="0">
                <a:solidFill>
                  <a:prstClr val="white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</a:br>
            <a:r>
              <a:rPr lang="ru-RU" sz="1800" b="1" dirty="0" smtClean="0">
                <a:solidFill>
                  <a:prstClr val="white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Фонд </a:t>
            </a:r>
            <a:r>
              <a:rPr lang="ru-RU" sz="1800" b="1" dirty="0">
                <a:solidFill>
                  <a:prstClr val="white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поддержки детей</a:t>
            </a:r>
            <a:br>
              <a:rPr lang="ru-RU" sz="1800" b="1" dirty="0">
                <a:solidFill>
                  <a:prstClr val="white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</a:br>
            <a:r>
              <a:rPr lang="ru-RU" sz="1800" b="1" dirty="0">
                <a:solidFill>
                  <a:prstClr val="white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находящихся в трудной </a:t>
            </a:r>
            <a:br>
              <a:rPr lang="ru-RU" sz="1800" b="1" dirty="0">
                <a:solidFill>
                  <a:prstClr val="white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</a:br>
            <a:r>
              <a:rPr lang="ru-RU" sz="1800" b="1" dirty="0">
                <a:solidFill>
                  <a:prstClr val="white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жизненной </a:t>
            </a:r>
            <a:r>
              <a:rPr lang="ru-RU" sz="1800" b="1" dirty="0" smtClean="0">
                <a:solidFill>
                  <a:prstClr val="white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ситуации</a:t>
            </a:r>
            <a:r>
              <a:rPr lang="ru-RU" sz="18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/>
            </a:r>
            <a:br>
              <a:rPr lang="ru-RU" sz="18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</a:br>
            <a:r>
              <a:rPr lang="ru-RU" sz="1800" b="1" dirty="0">
                <a:solidFill>
                  <a:prstClr val="white"/>
                </a:solidFill>
                <a:latin typeface="Times New Roman"/>
                <a:ea typeface="Times New Roman"/>
              </a:rPr>
              <a:t>ФГБОУИ ВО </a:t>
            </a:r>
            <a:r>
              <a:rPr lang="ru-RU" sz="1800" b="1" dirty="0" smtClean="0">
                <a:solidFill>
                  <a:prstClr val="white"/>
                </a:solidFill>
                <a:latin typeface="Times New Roman"/>
                <a:ea typeface="Times New Roman"/>
              </a:rPr>
              <a:t/>
            </a:r>
            <a:br>
              <a:rPr lang="ru-RU" sz="1800" b="1" dirty="0" smtClean="0">
                <a:solidFill>
                  <a:prstClr val="white"/>
                </a:solidFill>
                <a:latin typeface="Times New Roman"/>
                <a:ea typeface="Times New Roman"/>
              </a:rPr>
            </a:br>
            <a:r>
              <a:rPr lang="ru-RU" sz="1800" b="1" dirty="0" smtClean="0">
                <a:solidFill>
                  <a:prstClr val="white"/>
                </a:solidFill>
                <a:latin typeface="Times New Roman"/>
                <a:ea typeface="Times New Roman"/>
              </a:rPr>
              <a:t>«</a:t>
            </a:r>
            <a:r>
              <a:rPr lang="ru-RU" sz="1800" b="1" dirty="0">
                <a:solidFill>
                  <a:prstClr val="white"/>
                </a:solidFill>
                <a:latin typeface="Times New Roman"/>
                <a:ea typeface="Times New Roman"/>
              </a:rPr>
              <a:t>Московский государственный </a:t>
            </a:r>
            <a:br>
              <a:rPr lang="ru-RU" sz="1800" b="1" dirty="0">
                <a:solidFill>
                  <a:prstClr val="white"/>
                </a:solidFill>
                <a:latin typeface="Times New Roman"/>
                <a:ea typeface="Times New Roman"/>
              </a:rPr>
            </a:br>
            <a:r>
              <a:rPr lang="ru-RU" sz="1800" b="1" dirty="0">
                <a:solidFill>
                  <a:prstClr val="white"/>
                </a:solidFill>
                <a:latin typeface="Times New Roman"/>
                <a:ea typeface="Times New Roman"/>
              </a:rPr>
              <a:t>гуманитарно-экономический </a:t>
            </a:r>
            <a:r>
              <a:rPr lang="ru-RU" sz="1800" b="1" dirty="0" smtClean="0">
                <a:solidFill>
                  <a:prstClr val="white"/>
                </a:solidFill>
                <a:latin typeface="Times New Roman"/>
                <a:ea typeface="Times New Roman"/>
              </a:rPr>
              <a:t>университет»</a:t>
            </a:r>
            <a:br>
              <a:rPr lang="ru-RU" sz="1800" b="1" dirty="0" smtClean="0">
                <a:solidFill>
                  <a:prstClr val="white"/>
                </a:solidFill>
                <a:latin typeface="Times New Roman"/>
                <a:ea typeface="Times New Roman"/>
              </a:rPr>
            </a:br>
            <a:r>
              <a:rPr lang="ru-RU" sz="18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/>
            </a:r>
            <a:br>
              <a:rPr lang="ru-RU" sz="18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</a:br>
            <a:endParaRPr lang="ru-RU" sz="1800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7" name="Picture 3" descr="\\10.10.11.5\#общая папка обмена мггэи\МГГЭИ\ИВЦ\общая документация\Логотипы МГСГИ\МГГЭУ\MGGEI_Logo_Final_6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272664"/>
            <a:ext cx="1728192" cy="1632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272664"/>
            <a:ext cx="2016224" cy="18027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483768" y="1905507"/>
            <a:ext cx="4248472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dirty="0">
                <a:solidFill>
                  <a:prstClr val="white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/>
            </a:r>
            <a:br>
              <a:rPr lang="ru-RU" sz="2200" dirty="0">
                <a:solidFill>
                  <a:prstClr val="white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</a:br>
            <a:r>
              <a:rPr lang="ru-RU" b="1" dirty="0">
                <a:solidFill>
                  <a:prstClr val="white"/>
                </a:solidFill>
                <a:latin typeface="Times New Roman"/>
                <a:ea typeface="Times New Roman"/>
              </a:rPr>
              <a:t/>
            </a:r>
            <a:br>
              <a:rPr lang="ru-RU" b="1" dirty="0">
                <a:solidFill>
                  <a:prstClr val="white"/>
                </a:solidFill>
                <a:latin typeface="Times New Roman"/>
                <a:ea typeface="Times New Roman"/>
              </a:rPr>
            </a:br>
            <a:endParaRPr lang="ru-RU" b="1" dirty="0" smtClean="0">
              <a:solidFill>
                <a:prstClr val="white"/>
              </a:solidFill>
              <a:latin typeface="Times New Roman"/>
              <a:ea typeface="Times New Roman"/>
            </a:endParaRPr>
          </a:p>
          <a:p>
            <a:endParaRPr lang="ru-RU" b="1" dirty="0">
              <a:solidFill>
                <a:prstClr val="white"/>
              </a:solidFill>
              <a:latin typeface="Times New Roman"/>
              <a:ea typeface="Times New Roman"/>
            </a:endParaRPr>
          </a:p>
          <a:p>
            <a:r>
              <a:rPr lang="ru-RU" b="1" dirty="0">
                <a:solidFill>
                  <a:prstClr val="white"/>
                </a:solidFill>
                <a:latin typeface="Times New Roman"/>
                <a:ea typeface="Times New Roman"/>
              </a:rPr>
              <a:t/>
            </a:r>
            <a:br>
              <a:rPr lang="ru-RU" b="1" dirty="0">
                <a:solidFill>
                  <a:prstClr val="white"/>
                </a:solidFill>
                <a:latin typeface="Times New Roman"/>
                <a:ea typeface="Times New Roman"/>
              </a:rPr>
            </a:br>
            <a:r>
              <a:rPr lang="ru-RU" b="1" dirty="0">
                <a:solidFill>
                  <a:prstClr val="white"/>
                </a:solidFill>
                <a:latin typeface="Times New Roman"/>
                <a:ea typeface="Times New Roman"/>
              </a:rPr>
              <a:t/>
            </a:r>
            <a:br>
              <a:rPr lang="ru-RU" b="1" dirty="0">
                <a:solidFill>
                  <a:prstClr val="white"/>
                </a:solidFill>
                <a:latin typeface="Times New Roman"/>
                <a:ea typeface="Times New Roman"/>
              </a:rPr>
            </a:b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51521" y="3136613"/>
            <a:ext cx="8712967" cy="27084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buClr>
                <a:srgbClr val="31B6FD"/>
              </a:buClr>
              <a:buSzPct val="100000"/>
            </a:pPr>
            <a:r>
              <a:rPr lang="ru-RU" sz="16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 </a:t>
            </a:r>
            <a:r>
              <a:rPr lang="ru-RU" sz="14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проекта: </a:t>
            </a:r>
            <a:r>
              <a:rPr lang="ru-RU" sz="1400" dirty="0" smtClean="0">
                <a:solidFill>
                  <a:srgbClr val="0070C0"/>
                </a:solidFill>
                <a:latin typeface="Times New Roman"/>
              </a:rPr>
              <a:t>с</a:t>
            </a:r>
            <a:r>
              <a:rPr lang="ru-RU" sz="1400" dirty="0" smtClean="0">
                <a:solidFill>
                  <a:srgbClr val="0070C0"/>
                </a:solidFill>
                <a:latin typeface="Times New Roman"/>
                <a:ea typeface="Calibri"/>
              </a:rPr>
              <a:t>оздание материально-технической</a:t>
            </a:r>
          </a:p>
          <a:p>
            <a:pPr lvl="0" algn="just">
              <a:buClr>
                <a:srgbClr val="31B6FD"/>
              </a:buClr>
              <a:buSzPct val="100000"/>
            </a:pPr>
            <a:r>
              <a:rPr lang="ru-RU" sz="1400" dirty="0" smtClean="0">
                <a:solidFill>
                  <a:srgbClr val="0070C0"/>
                </a:solidFill>
                <a:latin typeface="Times New Roman"/>
                <a:ea typeface="Calibri"/>
              </a:rPr>
              <a:t>и </a:t>
            </a:r>
            <a:r>
              <a:rPr lang="ru-RU" sz="1400" dirty="0">
                <a:solidFill>
                  <a:srgbClr val="0070C0"/>
                </a:solidFill>
                <a:latin typeface="Times New Roman"/>
                <a:ea typeface="Calibri"/>
              </a:rPr>
              <a:t>методической </a:t>
            </a:r>
            <a:r>
              <a:rPr lang="ru-RU" sz="1400" dirty="0" smtClean="0">
                <a:solidFill>
                  <a:srgbClr val="0070C0"/>
                </a:solidFill>
                <a:latin typeface="Times New Roman"/>
                <a:ea typeface="Calibri"/>
              </a:rPr>
              <a:t>основы </a:t>
            </a:r>
            <a:r>
              <a:rPr lang="ru-RU" sz="1400" dirty="0">
                <a:solidFill>
                  <a:srgbClr val="0070C0"/>
                </a:solidFill>
                <a:latin typeface="Times New Roman"/>
                <a:ea typeface="Calibri"/>
              </a:rPr>
              <a:t>адаптивной физической культуры </a:t>
            </a:r>
            <a:endParaRPr lang="ru-RU" sz="1400" dirty="0" smtClean="0">
              <a:solidFill>
                <a:srgbClr val="0070C0"/>
              </a:solidFill>
              <a:latin typeface="Times New Roman"/>
              <a:ea typeface="Calibri"/>
            </a:endParaRPr>
          </a:p>
          <a:p>
            <a:pPr lvl="0" algn="just">
              <a:buClr>
                <a:srgbClr val="31B6FD"/>
              </a:buClr>
              <a:buSzPct val="100000"/>
            </a:pPr>
            <a:r>
              <a:rPr lang="ru-RU" sz="1400" dirty="0" smtClean="0">
                <a:solidFill>
                  <a:srgbClr val="0070C0"/>
                </a:solidFill>
                <a:latin typeface="Times New Roman"/>
                <a:ea typeface="Calibri"/>
              </a:rPr>
              <a:t>как </a:t>
            </a:r>
            <a:r>
              <a:rPr lang="ru-RU" sz="1400" dirty="0">
                <a:solidFill>
                  <a:srgbClr val="0070C0"/>
                </a:solidFill>
                <a:latin typeface="Times New Roman"/>
                <a:ea typeface="Calibri"/>
              </a:rPr>
              <a:t>средства </a:t>
            </a:r>
            <a:r>
              <a:rPr lang="ru-RU" sz="1400" dirty="0" smtClean="0">
                <a:solidFill>
                  <a:srgbClr val="0070C0"/>
                </a:solidFill>
                <a:latin typeface="Times New Roman"/>
                <a:ea typeface="Calibri"/>
              </a:rPr>
              <a:t>реабилитации </a:t>
            </a:r>
            <a:r>
              <a:rPr lang="ru-RU" sz="1400" dirty="0">
                <a:solidFill>
                  <a:srgbClr val="0070C0"/>
                </a:solidFill>
                <a:latin typeface="Times New Roman"/>
                <a:ea typeface="Calibri"/>
              </a:rPr>
              <a:t>и социальной адаптации </a:t>
            </a:r>
            <a:endParaRPr lang="ru-RU" sz="1400" dirty="0" smtClean="0">
              <a:solidFill>
                <a:srgbClr val="0070C0"/>
              </a:solidFill>
              <a:latin typeface="Times New Roman"/>
              <a:ea typeface="Calibri"/>
            </a:endParaRPr>
          </a:p>
          <a:p>
            <a:pPr lvl="0" algn="just">
              <a:buClr>
                <a:srgbClr val="31B6FD"/>
              </a:buClr>
              <a:buSzPct val="100000"/>
            </a:pPr>
            <a:r>
              <a:rPr lang="ru-RU" sz="1400" dirty="0" smtClean="0">
                <a:solidFill>
                  <a:srgbClr val="0070C0"/>
                </a:solidFill>
                <a:latin typeface="Times New Roman"/>
                <a:ea typeface="Calibri"/>
              </a:rPr>
              <a:t>детей подросткового </a:t>
            </a:r>
            <a:r>
              <a:rPr lang="ru-RU" sz="1400" dirty="0">
                <a:solidFill>
                  <a:srgbClr val="0070C0"/>
                </a:solidFill>
                <a:latin typeface="Times New Roman"/>
                <a:ea typeface="Calibri"/>
              </a:rPr>
              <a:t>возраста с нарушениями </a:t>
            </a:r>
            <a:endParaRPr lang="ru-RU" sz="1400" dirty="0" smtClean="0">
              <a:solidFill>
                <a:srgbClr val="0070C0"/>
              </a:solidFill>
              <a:latin typeface="Times New Roman"/>
              <a:ea typeface="Calibri"/>
            </a:endParaRPr>
          </a:p>
          <a:p>
            <a:pPr lvl="0" algn="just">
              <a:buClr>
                <a:srgbClr val="31B6FD"/>
              </a:buClr>
              <a:buSzPct val="100000"/>
            </a:pPr>
            <a:r>
              <a:rPr lang="ru-RU" sz="1400" dirty="0" smtClean="0">
                <a:solidFill>
                  <a:srgbClr val="0070C0"/>
                </a:solidFill>
                <a:latin typeface="Times New Roman"/>
                <a:ea typeface="Calibri"/>
              </a:rPr>
              <a:t>опорно-двигательной </a:t>
            </a:r>
            <a:r>
              <a:rPr lang="ru-RU" sz="1400" dirty="0">
                <a:solidFill>
                  <a:srgbClr val="0070C0"/>
                </a:solidFill>
                <a:latin typeface="Times New Roman"/>
                <a:ea typeface="Calibri"/>
              </a:rPr>
              <a:t>системы (ОДС</a:t>
            </a:r>
            <a:r>
              <a:rPr lang="ru-RU" sz="1600" dirty="0" smtClean="0">
                <a:solidFill>
                  <a:srgbClr val="0070C0"/>
                </a:solidFill>
                <a:latin typeface="Times New Roman"/>
                <a:ea typeface="Calibri"/>
              </a:rPr>
              <a:t>).</a:t>
            </a:r>
          </a:p>
          <a:p>
            <a:pPr lvl="0" algn="just">
              <a:buClr>
                <a:srgbClr val="31B6FD"/>
              </a:buClr>
              <a:buSzPct val="100000"/>
            </a:pPr>
            <a:endParaRPr lang="ru-RU" sz="1600" b="1" i="1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buClr>
                <a:srgbClr val="31B6FD"/>
              </a:buClr>
              <a:buSzPct val="100000"/>
            </a:pPr>
            <a:r>
              <a:rPr lang="ru-RU" sz="16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Сроки </a:t>
            </a:r>
            <a:r>
              <a:rPr lang="ru-RU" sz="16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реализации проекта: 01.08.2016 г.-</a:t>
            </a:r>
            <a:r>
              <a:rPr lang="ru-RU" sz="16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29.09.2017г.</a:t>
            </a:r>
            <a:endParaRPr lang="ru-RU" sz="1600" i="1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r">
              <a:buClr>
                <a:srgbClr val="31B6FD"/>
              </a:buClr>
              <a:buSzPct val="100000"/>
            </a:pPr>
            <a:endParaRPr lang="ru-RU" sz="3200" b="1" i="1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r">
              <a:buClr>
                <a:srgbClr val="31B6FD"/>
              </a:buClr>
              <a:buSzPct val="100000"/>
            </a:pPr>
            <a:r>
              <a:rPr lang="ru-RU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Романова Мария</a:t>
            </a:r>
            <a:endParaRPr lang="ru-RU" sz="1600" b="1" i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7092280" y="6309320"/>
            <a:ext cx="187220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>
              <a:buClr>
                <a:srgbClr val="31B6FD"/>
              </a:buClr>
              <a:buSzPct val="100000"/>
            </a:pPr>
            <a:r>
              <a:rPr lang="ru-RU" sz="12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МГГЭУ</a:t>
            </a:r>
            <a:endParaRPr lang="ru-RU" sz="1200" b="1" i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r">
              <a:buClr>
                <a:srgbClr val="31B6FD"/>
              </a:buClr>
              <a:buSzPct val="100000"/>
            </a:pPr>
            <a:r>
              <a:rPr lang="ru-RU" sz="1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01 сентября 2017 года</a:t>
            </a:r>
            <a:endParaRPr lang="ru-RU" sz="1200" b="1" i="1" dirty="0">
              <a:solidFill>
                <a:srgbClr val="0070C0"/>
              </a:solidFill>
              <a:latin typeface="Times New Roman"/>
              <a:ea typeface="Times New Roman"/>
            </a:endParaRPr>
          </a:p>
        </p:txBody>
      </p:sp>
      <p:pic>
        <p:nvPicPr>
          <p:cNvPr id="8" name="Рисунок 7" descr="DSC_4122"/>
          <p:cNvPicPr>
            <a:picLocks noGrp="1" noChangeAspect="1"/>
          </p:cNvPicPr>
          <p:nvPr isPhoto="1"/>
        </p:nvPicPr>
        <p:blipFill rotWithShape="1">
          <a:blip r:embed="rId4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9" t="5530" r="19159"/>
          <a:stretch/>
        </p:blipFill>
        <p:spPr>
          <a:xfrm>
            <a:off x="5724661" y="1844824"/>
            <a:ext cx="3167819" cy="348825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97007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_407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683921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_409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014303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_410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522317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_412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286019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_414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718406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_414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999301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_415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3514017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200</Words>
  <Application>Microsoft Office PowerPoint</Application>
  <PresentationFormat>Экран (4:3)</PresentationFormat>
  <Paragraphs>50</Paragraphs>
  <Slides>19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Тема Office</vt:lpstr>
      <vt:lpstr>         Фонд поддержки детей находящихся в трудной  жизненной ситуации  ФГБОУИ ВО «Московский государственный  гуманитарно-экономический университет»     </vt:lpstr>
      <vt:lpstr>   Фонд поддержки детей находящихся в трудной  жизненной ситуации ФГБОУИ ВО  «Московский государственный  гуманитарно-экономический университет»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   Фонд поддержки детей находящихся в трудной  жизненной ситуации ФГБОУИ ВО  «Московский государственный  гуманитарно-экономический университет»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       Фонд поддержки детей находящихся в трудной  жизненной ситуации  ФГБОУИ ВО «Московский государственный  гуманитарно-экономический университет»     </dc:title>
  <dc:creator>Корнеев Владимир Юрьевич</dc:creator>
  <cp:lastModifiedBy>Корнеев Владимир Юрьевич</cp:lastModifiedBy>
  <cp:revision>1</cp:revision>
  <dcterms:created xsi:type="dcterms:W3CDTF">2017-09-04T11:39:56Z</dcterms:created>
  <dcterms:modified xsi:type="dcterms:W3CDTF">2017-09-04T11:41:29Z</dcterms:modified>
</cp:coreProperties>
</file>